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 id="281" r:id="rId28"/>
    <p:sldId id="282" r:id="rId29"/>
    <p:sldId id="283" r:id="rId30"/>
    <p:sldId id="284"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12" autoAdjust="0"/>
    <p:restoredTop sz="9475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25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BDA1EC4-186C-4BF5-96C3-5B7521AFEE5A}" type="datetimeFigureOut">
              <a:rPr lang="ar-IQ" smtClean="0"/>
              <a:t>22/09/1441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8E50DF-6224-472E-A985-CCC4C001D87A}" type="slidenum">
              <a:rPr lang="ar-IQ" smtClean="0"/>
              <a:t>‹#›</a:t>
            </a:fld>
            <a:endParaRPr lang="ar-IQ"/>
          </a:p>
        </p:txBody>
      </p:sp>
    </p:spTree>
    <p:extLst>
      <p:ext uri="{BB962C8B-B14F-4D97-AF65-F5344CB8AC3E}">
        <p14:creationId xmlns:p14="http://schemas.microsoft.com/office/powerpoint/2010/main" val="338852608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E8E50DF-6224-472E-A985-CCC4C001D87A}" type="slidenum">
              <a:rPr lang="ar-IQ" smtClean="0"/>
              <a:t>9</a:t>
            </a:fld>
            <a:endParaRPr lang="ar-IQ"/>
          </a:p>
        </p:txBody>
      </p:sp>
    </p:spTree>
    <p:extLst>
      <p:ext uri="{BB962C8B-B14F-4D97-AF65-F5344CB8AC3E}">
        <p14:creationId xmlns:p14="http://schemas.microsoft.com/office/powerpoint/2010/main" val="166246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E8E50DF-6224-472E-A985-CCC4C001D87A}" type="slidenum">
              <a:rPr lang="ar-IQ" smtClean="0"/>
              <a:t>15</a:t>
            </a:fld>
            <a:endParaRPr lang="ar-IQ"/>
          </a:p>
        </p:txBody>
      </p:sp>
    </p:spTree>
    <p:extLst>
      <p:ext uri="{BB962C8B-B14F-4D97-AF65-F5344CB8AC3E}">
        <p14:creationId xmlns:p14="http://schemas.microsoft.com/office/powerpoint/2010/main" val="345256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E8E50DF-6224-472E-A985-CCC4C001D87A}" type="slidenum">
              <a:rPr lang="ar-IQ" smtClean="0"/>
              <a:t>16</a:t>
            </a:fld>
            <a:endParaRPr lang="ar-IQ"/>
          </a:p>
        </p:txBody>
      </p:sp>
    </p:spTree>
    <p:extLst>
      <p:ext uri="{BB962C8B-B14F-4D97-AF65-F5344CB8AC3E}">
        <p14:creationId xmlns:p14="http://schemas.microsoft.com/office/powerpoint/2010/main" val="418596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E8E50DF-6224-472E-A985-CCC4C001D87A}" type="slidenum">
              <a:rPr lang="ar-IQ" smtClean="0"/>
              <a:t>19</a:t>
            </a:fld>
            <a:endParaRPr lang="ar-IQ"/>
          </a:p>
        </p:txBody>
      </p:sp>
    </p:spTree>
    <p:extLst>
      <p:ext uri="{BB962C8B-B14F-4D97-AF65-F5344CB8AC3E}">
        <p14:creationId xmlns:p14="http://schemas.microsoft.com/office/powerpoint/2010/main" val="139269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22/09/1441</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22/09/1441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22/09/1441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22/09/1441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22/09/1441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22/09/1441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22/09/1441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22/09/1441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22/09/1441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22/09/1441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22/09/1441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22/09/1441</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620688"/>
            <a:ext cx="7851648" cy="5184576"/>
          </a:xfrm>
        </p:spPr>
        <p:txBody>
          <a:bodyPr>
            <a:noAutofit/>
          </a:bodyPr>
          <a:lstStyle/>
          <a:p>
            <a:pPr algn="ctr" rtl="1">
              <a:lnSpc>
                <a:spcPct val="115000"/>
              </a:lnSpc>
              <a:spcAft>
                <a:spcPts val="1000"/>
              </a:spcAft>
            </a:pPr>
            <a:r>
              <a:rPr lang="ar-IQ" sz="3600" dirty="0">
                <a:solidFill>
                  <a:srgbClr val="FF0000"/>
                </a:solidFill>
                <a:effectLst/>
                <a:latin typeface="Times New Roman"/>
                <a:ea typeface="Calibri"/>
                <a:cs typeface="Arabic Transparent"/>
              </a:rPr>
              <a:t>مصادر المعلومات في التحسس النائي</a:t>
            </a:r>
            <a:r>
              <a:rPr lang="en-US" sz="3600" dirty="0">
                <a:solidFill>
                  <a:srgbClr val="FF0000"/>
                </a:solidFill>
                <a:effectLst/>
                <a:ea typeface="Calibri"/>
                <a:cs typeface="Arial"/>
              </a:rPr>
              <a:t/>
            </a:r>
            <a:br>
              <a:rPr lang="en-US" sz="3600" dirty="0">
                <a:solidFill>
                  <a:srgbClr val="FF0000"/>
                </a:solidFill>
                <a:effectLst/>
                <a:ea typeface="Calibri"/>
                <a:cs typeface="Arial"/>
              </a:rPr>
            </a:br>
            <a:r>
              <a:rPr lang="ar-IQ" sz="3600" dirty="0" smtClean="0">
                <a:solidFill>
                  <a:srgbClr val="FF0000"/>
                </a:solidFill>
                <a:effectLst/>
                <a:latin typeface="Times New Roman"/>
                <a:ea typeface="Calibri"/>
                <a:cs typeface="Arabic Transparent"/>
              </a:rPr>
              <a:t>مقدمة</a:t>
            </a:r>
            <a:r>
              <a:rPr lang="en-US" sz="3600" dirty="0">
                <a:solidFill>
                  <a:srgbClr val="FF0000"/>
                </a:solidFill>
                <a:effectLst/>
                <a:ea typeface="Calibri"/>
                <a:cs typeface="Arial"/>
              </a:rPr>
              <a:t/>
            </a:r>
            <a:br>
              <a:rPr lang="en-US" sz="3600" dirty="0">
                <a:solidFill>
                  <a:srgbClr val="FF0000"/>
                </a:solidFill>
                <a:effectLst/>
                <a:ea typeface="Calibri"/>
                <a:cs typeface="Arial"/>
              </a:rPr>
            </a:br>
            <a:r>
              <a:rPr lang="ar-IQ" sz="3600" dirty="0">
                <a:solidFill>
                  <a:srgbClr val="FF0000"/>
                </a:solidFill>
                <a:effectLst/>
                <a:latin typeface="Times New Roman"/>
                <a:ea typeface="Calibri"/>
                <a:cs typeface="Arabic Transparent"/>
              </a:rPr>
              <a:t>يمكن أن نميز اليوم بين مصادر المعلومات في التحسس النائي على أساس طريقة التحسس، إذ نقسم مصادر التحسس النائي إلى قسمين :الأول المصادر الفوتوغرافية، والثاني المصادر غير الفوتوغرافية كما في الشكل (1) .</a:t>
            </a:r>
            <a:r>
              <a:rPr lang="en-US" sz="3600" dirty="0">
                <a:solidFill>
                  <a:srgbClr val="FF0000"/>
                </a:solidFill>
                <a:effectLst/>
                <a:ea typeface="Calibri"/>
                <a:cs typeface="Arial"/>
              </a:rPr>
              <a:t/>
            </a:r>
            <a:br>
              <a:rPr lang="en-US" sz="3600" dirty="0">
                <a:solidFill>
                  <a:srgbClr val="FF0000"/>
                </a:solidFill>
                <a:effectLst/>
                <a:ea typeface="Calibri"/>
                <a:cs typeface="Arial"/>
              </a:rPr>
            </a:br>
            <a:endParaRPr lang="ar-IQ" sz="3600" dirty="0">
              <a:solidFill>
                <a:srgbClr val="FF0000"/>
              </a:solidFill>
            </a:endParaRPr>
          </a:p>
        </p:txBody>
      </p:sp>
    </p:spTree>
    <p:extLst>
      <p:ext uri="{BB962C8B-B14F-4D97-AF65-F5344CB8AC3E}">
        <p14:creationId xmlns:p14="http://schemas.microsoft.com/office/powerpoint/2010/main" val="306355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706204"/>
            <a:ext cx="8892480" cy="5020862"/>
          </a:xfrm>
          <a:prstGeom prst="rect">
            <a:avLst/>
          </a:prstGeom>
        </p:spPr>
        <p:txBody>
          <a:bodyPr wrap="square">
            <a:spAutoFit/>
          </a:bodyPr>
          <a:lstStyle/>
          <a:p>
            <a:pPr algn="just">
              <a:lnSpc>
                <a:spcPct val="115000"/>
              </a:lnSpc>
              <a:spcAft>
                <a:spcPts val="1000"/>
              </a:spcAft>
            </a:pPr>
            <a:r>
              <a:rPr lang="ar-IQ" sz="2400" b="1" dirty="0">
                <a:solidFill>
                  <a:srgbClr val="FF0000"/>
                </a:solidFill>
                <a:latin typeface="Times New Roman"/>
                <a:ea typeface="Calibri"/>
                <a:cs typeface="Arabic Transparent"/>
              </a:rPr>
              <a:t>الأفلام العادية الملونة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من الأفلام الأخرى المستخدمة في آلة التصوير التقليدية الملونة التي تتكون من ثلاث طبقات، كل طبقة حساسة لموجات لون معين وتحتوي على الصبغة الملائمة، وهذه الألوان هي : الأزرق والأخضر والأحمر، والتي يطلق عليها </a:t>
            </a:r>
            <a:r>
              <a:rPr lang="ar-IQ" sz="2400" dirty="0" smtClean="0">
                <a:solidFill>
                  <a:srgbClr val="FF0000"/>
                </a:solidFill>
                <a:latin typeface="Times New Roman"/>
                <a:ea typeface="Calibri"/>
                <a:cs typeface="Arabic Transparent"/>
              </a:rPr>
              <a:t>الألوان </a:t>
            </a:r>
            <a:r>
              <a:rPr lang="ar-IQ" sz="2400" dirty="0">
                <a:solidFill>
                  <a:srgbClr val="FF0000"/>
                </a:solidFill>
                <a:latin typeface="Times New Roman"/>
                <a:ea typeface="Calibri"/>
                <a:cs typeface="Arabic Transparent"/>
              </a:rPr>
              <a:t>الرئيسية إذ إن أي لون آخر تراه العين البشرية هو في الواقع خليط من هذه الألوان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وبما أن الصور الملونة تشبه تماما الصورة التي تراها العين البشرية على الطبيعة ، لذا فإن الأفلام الملونة تتفوق من حيث الأهمية على أفلام الأبيض والأسود ، وهذا ليس دائماً صحيحاً، إذ إن هناك كثيراً من الاستعمالات تلائمها افلام الأبيض والأسود أكثر من الأفلام الملونة، كالمساحة الجوية مثلاً، أو عندما تكون التكاليف المالية أساسية في الاختبار، الا أن الصور الجوية الملونة ذات فائدة كبيرة بشكل خاص عندما تكون هناك صعوبة في التفرقة بين الظاهرات المتشابهة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34980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692696"/>
            <a:ext cx="9036495" cy="5671296"/>
          </a:xfrm>
          <a:prstGeom prst="rect">
            <a:avLst/>
          </a:prstGeom>
        </p:spPr>
        <p:txBody>
          <a:bodyPr wrap="square">
            <a:spAutoFit/>
          </a:bodyPr>
          <a:lstStyle/>
          <a:p>
            <a:pPr algn="just">
              <a:lnSpc>
                <a:spcPct val="115000"/>
              </a:lnSpc>
              <a:spcAft>
                <a:spcPts val="1000"/>
              </a:spcAft>
            </a:pPr>
            <a:r>
              <a:rPr lang="ar-IQ" sz="2800" dirty="0">
                <a:solidFill>
                  <a:srgbClr val="FF0000"/>
                </a:solidFill>
                <a:latin typeface="Times New Roman"/>
                <a:ea typeface="Calibri"/>
                <a:cs typeface="Arabic Transparent"/>
              </a:rPr>
              <a:t>الاستخدامات : </a:t>
            </a:r>
            <a:endParaRPr lang="en-US" sz="2000" dirty="0">
              <a:solidFill>
                <a:srgbClr val="FF0000"/>
              </a:solidFill>
              <a:latin typeface="Calibri"/>
              <a:ea typeface="Calibri"/>
              <a:cs typeface="Arial"/>
            </a:endParaRPr>
          </a:p>
          <a:p>
            <a:pPr marL="342900" lvl="0" indent="-342900" algn="just">
              <a:lnSpc>
                <a:spcPct val="115000"/>
              </a:lnSpc>
              <a:buFont typeface="+mj-lt"/>
              <a:buAutoNum type="arabicPeriod"/>
            </a:pPr>
            <a:r>
              <a:rPr lang="ar-IQ" sz="2800" dirty="0">
                <a:solidFill>
                  <a:srgbClr val="FF0000"/>
                </a:solidFill>
                <a:latin typeface="Times New Roman"/>
                <a:ea typeface="Calibri"/>
                <a:cs typeface="Arabic Transparent"/>
              </a:rPr>
              <a:t>الزراعة : إذ تساعد الألوان على التفريق بين الظاهرات على سطح الأرض، وفي تحديد أنواع المحاصيل، وأنواع الأشجار ، وأمراض النباتات، وأنواع التربة. </a:t>
            </a:r>
            <a:endParaRPr lang="en-US" sz="2000" dirty="0">
              <a:solidFill>
                <a:srgbClr val="FF0000"/>
              </a:solidFill>
              <a:latin typeface="Calibri"/>
              <a:ea typeface="Calibri"/>
              <a:cs typeface="Arial"/>
            </a:endParaRPr>
          </a:p>
          <a:p>
            <a:pPr marL="342900" lvl="0" indent="-342900" algn="just">
              <a:lnSpc>
                <a:spcPct val="115000"/>
              </a:lnSpc>
              <a:buFont typeface="+mj-lt"/>
              <a:buAutoNum type="arabicPeriod"/>
            </a:pPr>
            <a:r>
              <a:rPr lang="ar-IQ" sz="2800" dirty="0">
                <a:solidFill>
                  <a:srgbClr val="FF0000"/>
                </a:solidFill>
                <a:latin typeface="Times New Roman"/>
                <a:ea typeface="Calibri"/>
                <a:cs typeface="Arabic Transparent"/>
              </a:rPr>
              <a:t>الجيولوجيا : إذ اتضح أنها افضل من الصور الجوية البانكروماتية في إنتاج الصور الجيولوجية. </a:t>
            </a:r>
            <a:endParaRPr lang="en-US" sz="2000" dirty="0">
              <a:solidFill>
                <a:srgbClr val="FF0000"/>
              </a:solidFill>
              <a:latin typeface="Calibri"/>
              <a:ea typeface="Calibri"/>
              <a:cs typeface="Arial"/>
            </a:endParaRPr>
          </a:p>
          <a:p>
            <a:pPr marL="342900" lvl="0" indent="-342900" algn="just">
              <a:lnSpc>
                <a:spcPct val="115000"/>
              </a:lnSpc>
              <a:buFont typeface="+mj-lt"/>
              <a:buAutoNum type="arabicPeriod"/>
            </a:pPr>
            <a:r>
              <a:rPr lang="ar-IQ" sz="2800" dirty="0">
                <a:solidFill>
                  <a:srgbClr val="FF0000"/>
                </a:solidFill>
                <a:latin typeface="Times New Roman"/>
                <a:ea typeface="Calibri"/>
                <a:cs typeface="Arabic Transparent"/>
              </a:rPr>
              <a:t>الدراسات المائية والبحرية : إذ تستخدم في تحديد أعماق المياه، واتجاهات جريانها، وحدود مناطق الفياضانات ، وفي تحديد خطوط </a:t>
            </a:r>
            <a:r>
              <a:rPr lang="ar-IQ" sz="2800" dirty="0" smtClean="0">
                <a:solidFill>
                  <a:srgbClr val="FF0000"/>
                </a:solidFill>
                <a:latin typeface="Times New Roman"/>
                <a:ea typeface="Calibri"/>
                <a:cs typeface="Arabic Transparent"/>
              </a:rPr>
              <a:t>السواحل     </a:t>
            </a:r>
            <a:r>
              <a:rPr lang="ar-IQ" sz="2800" dirty="0">
                <a:solidFill>
                  <a:srgbClr val="FF0000"/>
                </a:solidFill>
                <a:latin typeface="Times New Roman"/>
                <a:ea typeface="Calibri"/>
                <a:cs typeface="Arabic Transparent"/>
              </a:rPr>
              <a:t>(الشكل 5) . </a:t>
            </a:r>
            <a:endParaRPr lang="en-US" sz="2000" dirty="0">
              <a:solidFill>
                <a:srgbClr val="FF0000"/>
              </a:solidFill>
              <a:latin typeface="Calibri"/>
              <a:ea typeface="Calibri"/>
              <a:cs typeface="Arial"/>
            </a:endParaRPr>
          </a:p>
          <a:p>
            <a:pPr marL="342900" lvl="0" indent="-342900" algn="just">
              <a:lnSpc>
                <a:spcPct val="115000"/>
              </a:lnSpc>
              <a:buFont typeface="+mj-lt"/>
              <a:buAutoNum type="arabicPeriod"/>
            </a:pPr>
            <a:r>
              <a:rPr lang="ar-IQ" sz="2800" dirty="0">
                <a:solidFill>
                  <a:srgbClr val="FF0000"/>
                </a:solidFill>
                <a:latin typeface="Times New Roman"/>
                <a:ea typeface="Calibri"/>
                <a:cs typeface="Arabic Transparent"/>
              </a:rPr>
              <a:t>الدراسات الأثرية .</a:t>
            </a:r>
            <a:endParaRPr lang="en-US" sz="2000" dirty="0">
              <a:solidFill>
                <a:srgbClr val="FF0000"/>
              </a:solidFill>
              <a:latin typeface="Calibri"/>
              <a:ea typeface="Calibri"/>
              <a:cs typeface="Arial"/>
            </a:endParaRPr>
          </a:p>
          <a:p>
            <a:pPr marL="342900" lvl="0" indent="-342900" algn="just">
              <a:lnSpc>
                <a:spcPct val="115000"/>
              </a:lnSpc>
              <a:spcAft>
                <a:spcPts val="1000"/>
              </a:spcAft>
              <a:buFont typeface="+mj-lt"/>
              <a:buAutoNum type="arabicPeriod"/>
            </a:pPr>
            <a:r>
              <a:rPr lang="ar-IQ" sz="2800" dirty="0">
                <a:solidFill>
                  <a:srgbClr val="FF0000"/>
                </a:solidFill>
                <a:latin typeface="Times New Roman"/>
                <a:ea typeface="Calibri"/>
                <a:cs typeface="Arabic Transparent"/>
              </a:rPr>
              <a:t>الدراسات الحضرية (المدنية) .</a:t>
            </a:r>
            <a:endParaRPr lang="en-US" sz="20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175315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srcRect l="37929" t="19663" r="39561" b="21759"/>
          <a:stretch/>
        </p:blipFill>
        <p:spPr bwMode="auto">
          <a:xfrm>
            <a:off x="0" y="0"/>
            <a:ext cx="8936014" cy="6059606"/>
          </a:xfrm>
          <a:prstGeom prst="rect">
            <a:avLst/>
          </a:prstGeom>
          <a:ln>
            <a:noFill/>
          </a:ln>
          <a:extLst>
            <a:ext uri="{53640926-AAD7-44D8-BBD7-CCE9431645EC}">
              <a14:shadowObscured xmlns:a14="http://schemas.microsoft.com/office/drawing/2010/main"/>
            </a:ext>
          </a:extLst>
        </p:spPr>
      </p:pic>
      <p:sp>
        <p:nvSpPr>
          <p:cNvPr id="3" name="مستطيل 2"/>
          <p:cNvSpPr/>
          <p:nvPr/>
        </p:nvSpPr>
        <p:spPr>
          <a:xfrm>
            <a:off x="1906047" y="6237312"/>
            <a:ext cx="5331909" cy="503215"/>
          </a:xfrm>
          <a:prstGeom prst="rect">
            <a:avLst/>
          </a:prstGeom>
        </p:spPr>
        <p:txBody>
          <a:bodyPr wrap="none">
            <a:spAutoFit/>
          </a:bodyPr>
          <a:lstStyle/>
          <a:p>
            <a:pPr algn="ctr">
              <a:lnSpc>
                <a:spcPct val="115000"/>
              </a:lnSpc>
              <a:spcAft>
                <a:spcPts val="1000"/>
              </a:spcAft>
            </a:pPr>
            <a:r>
              <a:rPr lang="ar-IQ" sz="2400" dirty="0">
                <a:solidFill>
                  <a:srgbClr val="FF0000"/>
                </a:solidFill>
                <a:latin typeface="Times New Roman"/>
                <a:ea typeface="Calibri"/>
                <a:cs typeface="Arabic Transparent"/>
              </a:rPr>
              <a:t>شكل (5) صورة جوية ملونة عادية لسواحل ميامي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8891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260648"/>
            <a:ext cx="8784976" cy="6042680"/>
          </a:xfrm>
          <a:prstGeom prst="rect">
            <a:avLst/>
          </a:prstGeom>
        </p:spPr>
        <p:txBody>
          <a:bodyPr wrap="square">
            <a:spAutoFit/>
          </a:bodyPr>
          <a:lstStyle/>
          <a:p>
            <a:pPr algn="just">
              <a:lnSpc>
                <a:spcPct val="115000"/>
              </a:lnSpc>
              <a:spcAft>
                <a:spcPts val="1000"/>
              </a:spcAft>
            </a:pPr>
            <a:r>
              <a:rPr lang="ar-IQ" sz="2000" b="1" dirty="0">
                <a:solidFill>
                  <a:srgbClr val="FF0000"/>
                </a:solidFill>
                <a:latin typeface="Times New Roman"/>
                <a:ea typeface="Calibri"/>
                <a:cs typeface="Arabic Transparent"/>
              </a:rPr>
              <a:t>الأفلام تحت الحمراء القريبة الملونة :</a:t>
            </a:r>
            <a:endParaRPr lang="en-US" sz="1600" dirty="0">
              <a:solidFill>
                <a:srgbClr val="FF0000"/>
              </a:solidFill>
              <a:latin typeface="Calibri"/>
              <a:ea typeface="Calibri"/>
              <a:cs typeface="Arial"/>
            </a:endParaRPr>
          </a:p>
          <a:p>
            <a:pPr algn="just">
              <a:lnSpc>
                <a:spcPct val="115000"/>
              </a:lnSpc>
              <a:spcAft>
                <a:spcPts val="1000"/>
              </a:spcAft>
            </a:pPr>
            <a:r>
              <a:rPr lang="ar-IQ" sz="2000" dirty="0">
                <a:solidFill>
                  <a:srgbClr val="FF0000"/>
                </a:solidFill>
                <a:latin typeface="Times New Roman"/>
                <a:ea typeface="Calibri"/>
                <a:cs typeface="Arabic Transparent"/>
              </a:rPr>
              <a:t>الأفلام تحت الحمراء الملونة </a:t>
            </a:r>
            <a:r>
              <a:rPr lang="en-US" sz="2000" dirty="0">
                <a:solidFill>
                  <a:srgbClr val="FF0000"/>
                </a:solidFill>
                <a:latin typeface="Times New Roman"/>
                <a:ea typeface="Calibri"/>
                <a:cs typeface="Arabic Transparent"/>
              </a:rPr>
              <a:t>Color Infrared</a:t>
            </a:r>
            <a:r>
              <a:rPr lang="ar-IQ" sz="2000" dirty="0">
                <a:solidFill>
                  <a:srgbClr val="FF0000"/>
                </a:solidFill>
                <a:latin typeface="Times New Roman"/>
                <a:ea typeface="Calibri"/>
                <a:cs typeface="Arabic Transparent"/>
              </a:rPr>
              <a:t> لها نفس التركيب كالأفلام الملونة العادية إذ تتكون من ثلاث طبقات كل منها حساس لموجات من الأشعة الكهرومغناطيسية، ويكون تسجيل الألوان على الطبفات الثلاث في الأفلام تحت الحمراء كالتالي : </a:t>
            </a:r>
            <a:endParaRPr lang="en-US" sz="1600" dirty="0">
              <a:solidFill>
                <a:srgbClr val="FF0000"/>
              </a:solidFill>
              <a:latin typeface="Calibri"/>
              <a:ea typeface="Calibri"/>
              <a:cs typeface="Arial"/>
            </a:endParaRPr>
          </a:p>
          <a:p>
            <a:pPr algn="just">
              <a:lnSpc>
                <a:spcPct val="115000"/>
              </a:lnSpc>
              <a:spcAft>
                <a:spcPts val="1000"/>
              </a:spcAft>
            </a:pPr>
            <a:r>
              <a:rPr lang="ar-IQ" sz="2000" dirty="0">
                <a:solidFill>
                  <a:srgbClr val="FF0000"/>
                </a:solidFill>
                <a:latin typeface="Times New Roman"/>
                <a:ea typeface="Calibri"/>
                <a:cs typeface="Arabic Transparent"/>
              </a:rPr>
              <a:t>موجات النطاق الأخضر ، تسجل على الطبقة الصفراء .</a:t>
            </a:r>
            <a:endParaRPr lang="en-US" sz="1600" dirty="0">
              <a:solidFill>
                <a:srgbClr val="FF0000"/>
              </a:solidFill>
              <a:latin typeface="Calibri"/>
              <a:ea typeface="Calibri"/>
              <a:cs typeface="Arial"/>
            </a:endParaRPr>
          </a:p>
          <a:p>
            <a:pPr algn="just">
              <a:lnSpc>
                <a:spcPct val="115000"/>
              </a:lnSpc>
              <a:spcAft>
                <a:spcPts val="1000"/>
              </a:spcAft>
            </a:pPr>
            <a:r>
              <a:rPr lang="ar-IQ" sz="2000" dirty="0">
                <a:solidFill>
                  <a:srgbClr val="FF0000"/>
                </a:solidFill>
                <a:latin typeface="Times New Roman"/>
                <a:ea typeface="Calibri"/>
                <a:cs typeface="Arabic Transparent"/>
              </a:rPr>
              <a:t>موجات النطاق الأحمر، تسجل على الطبقة الأرجوانية .</a:t>
            </a:r>
            <a:endParaRPr lang="en-US" sz="1600" dirty="0">
              <a:solidFill>
                <a:srgbClr val="FF0000"/>
              </a:solidFill>
              <a:latin typeface="Calibri"/>
              <a:ea typeface="Calibri"/>
              <a:cs typeface="Arial"/>
            </a:endParaRPr>
          </a:p>
          <a:p>
            <a:pPr algn="just">
              <a:lnSpc>
                <a:spcPct val="115000"/>
              </a:lnSpc>
              <a:spcAft>
                <a:spcPts val="1000"/>
              </a:spcAft>
            </a:pPr>
            <a:r>
              <a:rPr lang="ar-IQ" sz="2000" dirty="0">
                <a:solidFill>
                  <a:srgbClr val="FF0000"/>
                </a:solidFill>
                <a:latin typeface="Times New Roman"/>
                <a:ea typeface="Calibri"/>
                <a:cs typeface="Arabic Transparent"/>
              </a:rPr>
              <a:t>موجات نطاق الأشعة تحت الحمراء، تسجل على الطبقة الزرقاء الداكنة .</a:t>
            </a:r>
            <a:endParaRPr lang="en-US" sz="1600" dirty="0">
              <a:solidFill>
                <a:srgbClr val="FF0000"/>
              </a:solidFill>
              <a:latin typeface="Calibri"/>
              <a:ea typeface="Calibri"/>
              <a:cs typeface="Arial"/>
            </a:endParaRPr>
          </a:p>
          <a:p>
            <a:pPr algn="just">
              <a:lnSpc>
                <a:spcPct val="115000"/>
              </a:lnSpc>
              <a:spcAft>
                <a:spcPts val="1000"/>
              </a:spcAft>
            </a:pPr>
            <a:r>
              <a:rPr lang="ar-IQ" sz="2000" dirty="0">
                <a:solidFill>
                  <a:srgbClr val="FF0000"/>
                </a:solidFill>
                <a:latin typeface="Times New Roman"/>
                <a:ea typeface="Calibri"/>
                <a:cs typeface="Arabic Transparent"/>
              </a:rPr>
              <a:t>هذه الارتباطات المختلفة في الأفلام تحت الحمراء الملونة بين موجات نطاقات الأشعة الكهرومغناطيسية وطبقات الفلم الرئيسية تؤدي الى تغير في الألوان بحيث تبدو الظاهرات بألوان تختلف عن الألوان الطبيعية التي تراها العين البشرية لهذه الظاهرات على الطبيعة، لذا فإنه يطلق على ألوان هذا الفلم اسم الألوان الكاذبة. فبينما تظهر النباتات الخضراء على الأفلام الملونة العادية بلون اخضرلانها تعكس الأشعة الخضراء اكثر من الأشعة الزرقاء أوالحمراء، نجدها تظهر حمراء على الأفلام تحت الحمراء القريبة الملونة لأنها تعكس الأشعة تحت الحمراء القريبة أكثر من الأشعة الخضراء (الشكل 6) . وتظهر التربة على الصور الملونة خضراء – حمراء، إذ انها تعكس اشعة خضراء- حمراء أكثر من الأشعة الزرقاء، أما الصور الملونة تحت الحمراء فتظهر بلون أزرق- أخضر .</a:t>
            </a:r>
            <a:endParaRPr lang="en-US" sz="16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85999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duotone>
              <a:prstClr val="black"/>
              <a:srgbClr val="4BACC6">
                <a:tint val="45000"/>
                <a:satMod val="400000"/>
              </a:srgbClr>
            </a:duotone>
          </a:blip>
          <a:srcRect l="23760" t="25221" r="24865" b="38938"/>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583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3"/>
          <a:srcRect l="36155" t="21667" r="37804" b="15632"/>
          <a:stretch/>
        </p:blipFill>
        <p:spPr bwMode="auto">
          <a:xfrm>
            <a:off x="0" y="0"/>
            <a:ext cx="9036496" cy="5949281"/>
          </a:xfrm>
          <a:prstGeom prst="rect">
            <a:avLst/>
          </a:prstGeom>
          <a:ln>
            <a:noFill/>
          </a:ln>
          <a:extLst>
            <a:ext uri="{53640926-AAD7-44D8-BBD7-CCE9431645EC}">
              <a14:shadowObscured xmlns:a14="http://schemas.microsoft.com/office/drawing/2010/main"/>
            </a:ext>
          </a:extLst>
        </p:spPr>
      </p:pic>
      <p:sp>
        <p:nvSpPr>
          <p:cNvPr id="3" name="مستطيل 2"/>
          <p:cNvSpPr/>
          <p:nvPr/>
        </p:nvSpPr>
        <p:spPr>
          <a:xfrm>
            <a:off x="1115616" y="5992324"/>
            <a:ext cx="7182544" cy="928459"/>
          </a:xfrm>
          <a:prstGeom prst="rect">
            <a:avLst/>
          </a:prstGeom>
        </p:spPr>
        <p:txBody>
          <a:bodyPr wrap="square">
            <a:spAutoFit/>
          </a:bodyPr>
          <a:lstStyle/>
          <a:p>
            <a:pPr algn="ctr">
              <a:lnSpc>
                <a:spcPct val="115000"/>
              </a:lnSpc>
              <a:spcAft>
                <a:spcPts val="1000"/>
              </a:spcAft>
            </a:pPr>
            <a:r>
              <a:rPr lang="ar-IQ" sz="2000" dirty="0">
                <a:solidFill>
                  <a:srgbClr val="FF0000"/>
                </a:solidFill>
                <a:latin typeface="Times New Roman"/>
                <a:ea typeface="Calibri"/>
                <a:cs typeface="Arabic Transparent"/>
              </a:rPr>
              <a:t>شكل (6) :أ- صورة ملونة عادية تظهر فيها النباتات بلون أخضر .</a:t>
            </a:r>
            <a:endParaRPr lang="en-US" sz="1600" dirty="0">
              <a:solidFill>
                <a:srgbClr val="FF0000"/>
              </a:solidFill>
              <a:latin typeface="Calibri"/>
              <a:ea typeface="Calibri"/>
              <a:cs typeface="Arial"/>
            </a:endParaRPr>
          </a:p>
          <a:p>
            <a:pPr algn="ctr">
              <a:lnSpc>
                <a:spcPct val="115000"/>
              </a:lnSpc>
              <a:spcAft>
                <a:spcPts val="1000"/>
              </a:spcAft>
            </a:pPr>
            <a:r>
              <a:rPr lang="ar-IQ" sz="2000" dirty="0">
                <a:solidFill>
                  <a:srgbClr val="FF0000"/>
                </a:solidFill>
                <a:latin typeface="Times New Roman"/>
                <a:ea typeface="Calibri"/>
                <a:cs typeface="Arabic Transparent"/>
              </a:rPr>
              <a:t>ب - صورة الحساسة تحت الحمراء القريبة وتظهر النباتات بلون أحمر.</a:t>
            </a:r>
            <a:endParaRPr lang="en-US" sz="16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244120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3"/>
          <a:srcRect l="29921" t="21602" r="30401" b="25482"/>
          <a:stretch/>
        </p:blipFill>
        <p:spPr bwMode="auto">
          <a:xfrm>
            <a:off x="114300" y="764704"/>
            <a:ext cx="9029700" cy="5948996"/>
          </a:xfrm>
          <a:prstGeom prst="rect">
            <a:avLst/>
          </a:prstGeom>
          <a:ln>
            <a:solidFill>
              <a:schemeClr val="tx1"/>
            </a:solidFill>
          </a:ln>
          <a:extLst>
            <a:ext uri="{53640926-AAD7-44D8-BBD7-CCE9431645EC}">
              <a14:shadowObscured xmlns:a14="http://schemas.microsoft.com/office/drawing/2010/main"/>
            </a:ext>
          </a:extLst>
        </p:spPr>
      </p:pic>
      <p:sp>
        <p:nvSpPr>
          <p:cNvPr id="3" name="مستطيل 2"/>
          <p:cNvSpPr/>
          <p:nvPr/>
        </p:nvSpPr>
        <p:spPr>
          <a:xfrm>
            <a:off x="1547664" y="111957"/>
            <a:ext cx="6912768" cy="927946"/>
          </a:xfrm>
          <a:prstGeom prst="rect">
            <a:avLst/>
          </a:prstGeom>
        </p:spPr>
        <p:txBody>
          <a:bodyPr wrap="square">
            <a:spAutoFit/>
          </a:bodyPr>
          <a:lstStyle/>
          <a:p>
            <a:pPr>
              <a:lnSpc>
                <a:spcPct val="115000"/>
              </a:lnSpc>
              <a:spcAft>
                <a:spcPts val="1000"/>
              </a:spcAft>
            </a:pPr>
            <a:r>
              <a:rPr lang="ar-IQ" sz="2400" dirty="0">
                <a:solidFill>
                  <a:srgbClr val="FF0000"/>
                </a:solidFill>
                <a:latin typeface="Times New Roman"/>
                <a:ea typeface="Calibri"/>
                <a:cs typeface="Arabic Transparent"/>
              </a:rPr>
              <a:t>الجدول (1) مقارنة بين الصور الملونة العادية والملونة تحت الحمراء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300603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15008" y="404664"/>
            <a:ext cx="8928992" cy="4299639"/>
          </a:xfrm>
          <a:prstGeom prst="rect">
            <a:avLst/>
          </a:prstGeom>
        </p:spPr>
        <p:txBody>
          <a:bodyPr wrap="square">
            <a:spAutoFit/>
          </a:bodyPr>
          <a:lstStyle/>
          <a:p>
            <a:pPr algn="just">
              <a:lnSpc>
                <a:spcPct val="115000"/>
              </a:lnSpc>
              <a:spcAft>
                <a:spcPts val="1000"/>
              </a:spcAft>
            </a:pPr>
            <a:r>
              <a:rPr lang="ar-IQ" sz="2400" b="1" dirty="0">
                <a:solidFill>
                  <a:srgbClr val="FF0000"/>
                </a:solidFill>
                <a:latin typeface="Times New Roman"/>
                <a:ea typeface="Calibri"/>
                <a:cs typeface="Arabic Transparent"/>
              </a:rPr>
              <a:t>الصور متعددة الأطياف  </a:t>
            </a:r>
            <a:r>
              <a:rPr lang="en-US" sz="2400" b="1" dirty="0">
                <a:solidFill>
                  <a:srgbClr val="FF0000"/>
                </a:solidFill>
                <a:latin typeface="Times New Roman"/>
                <a:ea typeface="Calibri"/>
                <a:cs typeface="Arabic Transparent"/>
              </a:rPr>
              <a:t>Multispectral</a:t>
            </a:r>
            <a:r>
              <a:rPr lang="ar-IQ" sz="2400" b="1" dirty="0">
                <a:solidFill>
                  <a:srgbClr val="FF0000"/>
                </a:solidFill>
                <a:latin typeface="Times New Roman"/>
                <a:ea typeface="Calibri"/>
                <a:cs typeface="Arabic Transparent"/>
              </a:rPr>
              <a:t>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ويقصد بذلك عدة آلات تصوير موجهة لنفس الظاهرة أو المشهد . وقد تحمل آلات التصوير نفس الفلم الأبيض والأسود الحساس للأشعة تحت الحمراء، كما أنه بالإمكان الاعتماد على أكثر من نوع من الأفلام في آلات التصوير لتعطي صوراً متنوعة في هذه النطاقات، كالأفلام البانكروماتية، وتحت الحمراء القريبة الملونة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الاستخدامات :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تحديد أنواع المحاصيل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دراسة فائض المجاري . </a:t>
            </a:r>
            <a:endParaRPr lang="en-US" dirty="0">
              <a:solidFill>
                <a:srgbClr val="FF0000"/>
              </a:solidFill>
              <a:latin typeface="Calibri"/>
              <a:ea typeface="Calibri"/>
              <a:cs typeface="Arial"/>
            </a:endParaRPr>
          </a:p>
          <a:p>
            <a:pPr marL="342900" lvl="0" indent="-342900" algn="just">
              <a:lnSpc>
                <a:spcPct val="115000"/>
              </a:lnSpc>
              <a:spcAft>
                <a:spcPts val="1000"/>
              </a:spcAft>
              <a:buFont typeface="+mj-lt"/>
              <a:buAutoNum type="arabicPeriod"/>
            </a:pPr>
            <a:r>
              <a:rPr lang="ar-IQ" sz="2400" dirty="0">
                <a:solidFill>
                  <a:srgbClr val="FF0000"/>
                </a:solidFill>
                <a:latin typeface="Times New Roman"/>
                <a:ea typeface="Calibri"/>
                <a:cs typeface="Arabic Transparent"/>
              </a:rPr>
              <a:t>بعض الاستكشافات المعدنية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143826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865478"/>
            <a:ext cx="8640960" cy="5020862"/>
          </a:xfrm>
          <a:prstGeom prst="rect">
            <a:avLst/>
          </a:prstGeom>
        </p:spPr>
        <p:txBody>
          <a:bodyPr wrap="square">
            <a:spAutoFit/>
          </a:bodyPr>
          <a:lstStyle/>
          <a:p>
            <a:pPr>
              <a:lnSpc>
                <a:spcPct val="115000"/>
              </a:lnSpc>
              <a:spcAft>
                <a:spcPts val="1000"/>
              </a:spcAft>
            </a:pPr>
            <a:r>
              <a:rPr lang="ar-SA" sz="2400" b="1" u="sng" dirty="0">
                <a:solidFill>
                  <a:srgbClr val="FF0000"/>
                </a:solidFill>
                <a:latin typeface="Times New Roman"/>
                <a:ea typeface="Calibri"/>
                <a:cs typeface="Arabic Transparent"/>
              </a:rPr>
              <a:t>المصادر غير الفوتوغرافية</a:t>
            </a:r>
            <a:r>
              <a:rPr lang="ar-IQ" sz="2400" b="1" u="sng" dirty="0">
                <a:solidFill>
                  <a:srgbClr val="FF0000"/>
                </a:solidFill>
                <a:latin typeface="Times New Roman"/>
                <a:ea typeface="Calibri"/>
                <a:cs typeface="Arabic Transparent"/>
              </a:rPr>
              <a:t>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أن المصادر الفوتوغرافية تستطيع تحسس جزء صغير من الطيف الكهرومغناطيسي، والذي ينحصر في نطاق الأشعة المرئية ونطاق الأشعة تحت الحمراء القريب ، ولكي نتحسس بقية أقسام الطيف الكهرومغناطيسي نحتاج إلى أجهزة تحسس أخرى، لأن زجاج العدسات المستخدم التحسس الفوتوغرافي يمتص الأشعة طويلة الموجات، كما أن الأفلام المتوفرة حساسة للأشعة المرئية تحت الحمراء القريبة فقط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مصادر التحسس النائي غير الفوتوغرافية هي التي تستخدم في تحسس واستشعار الأشعة المرئية وغير المرئية، وتختلف وسائل التحسس النائي غير الفوتوغرافية تبعا لنوع الوسيلة التي تحملها، كالطائرات أو الأقمار الصناعية. ويصورة عامة يمكن أن تقسم الوسائل غير الفوتوغرافية حسب وسيلة الحمل الى قسمين هما : الوسائل الجوية والوسائل الفضائية (الشكل 7)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234661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3"/>
          <a:srcRect l="25501" t="17920" r="24243" b="14000"/>
          <a:stretch/>
        </p:blipFill>
        <p:spPr bwMode="auto">
          <a:xfrm>
            <a:off x="0" y="0"/>
            <a:ext cx="9143999" cy="6093296"/>
          </a:xfrm>
          <a:prstGeom prst="rect">
            <a:avLst/>
          </a:prstGeom>
          <a:ln>
            <a:noFill/>
          </a:ln>
          <a:extLst>
            <a:ext uri="{53640926-AAD7-44D8-BBD7-CCE9431645EC}">
              <a14:shadowObscured xmlns:a14="http://schemas.microsoft.com/office/drawing/2010/main"/>
            </a:ext>
          </a:extLst>
        </p:spPr>
      </p:pic>
      <p:sp>
        <p:nvSpPr>
          <p:cNvPr id="3" name="مستطيل 2"/>
          <p:cNvSpPr/>
          <p:nvPr/>
        </p:nvSpPr>
        <p:spPr>
          <a:xfrm>
            <a:off x="2051720" y="6093296"/>
            <a:ext cx="6336704" cy="400110"/>
          </a:xfrm>
          <a:prstGeom prst="rect">
            <a:avLst/>
          </a:prstGeom>
        </p:spPr>
        <p:txBody>
          <a:bodyPr wrap="square">
            <a:spAutoFit/>
          </a:bodyPr>
          <a:lstStyle/>
          <a:p>
            <a:r>
              <a:rPr lang="ar-IQ" sz="2000" dirty="0">
                <a:solidFill>
                  <a:srgbClr val="FF0000"/>
                </a:solidFill>
                <a:ea typeface="Calibri"/>
                <a:cs typeface="Times New Roman"/>
              </a:rPr>
              <a:t>شكل (7) وسائل التحسس النائي غير الفوتوغرافية بحسب وسيلة الحمل </a:t>
            </a:r>
            <a:endParaRPr lang="ar-IQ" sz="2000" dirty="0">
              <a:solidFill>
                <a:srgbClr val="FF0000"/>
              </a:solidFill>
            </a:endParaRPr>
          </a:p>
        </p:txBody>
      </p:sp>
    </p:spTree>
    <p:extLst>
      <p:ext uri="{BB962C8B-B14F-4D97-AF65-F5344CB8AC3E}">
        <p14:creationId xmlns:p14="http://schemas.microsoft.com/office/powerpoint/2010/main" val="57797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rotWithShape="1">
          <a:blip r:embed="rId2"/>
          <a:srcRect l="31721" t="21682" r="31457" b="25960"/>
          <a:stretch/>
        </p:blipFill>
        <p:spPr bwMode="auto">
          <a:xfrm>
            <a:off x="251520" y="476672"/>
            <a:ext cx="8640960" cy="5256584"/>
          </a:xfrm>
          <a:prstGeom prst="rect">
            <a:avLst/>
          </a:prstGeom>
          <a:ln>
            <a:noFill/>
          </a:ln>
          <a:extLst>
            <a:ext uri="{53640926-AAD7-44D8-BBD7-CCE9431645EC}">
              <a14:shadowObscured xmlns:a14="http://schemas.microsoft.com/office/drawing/2010/main"/>
            </a:ext>
          </a:extLst>
        </p:spPr>
      </p:pic>
      <p:sp>
        <p:nvSpPr>
          <p:cNvPr id="2" name="مستطيل 1"/>
          <p:cNvSpPr/>
          <p:nvPr/>
        </p:nvSpPr>
        <p:spPr>
          <a:xfrm>
            <a:off x="1619672" y="5948136"/>
            <a:ext cx="5554726" cy="523220"/>
          </a:xfrm>
          <a:prstGeom prst="rect">
            <a:avLst/>
          </a:prstGeom>
        </p:spPr>
        <p:txBody>
          <a:bodyPr wrap="none">
            <a:spAutoFit/>
          </a:bodyPr>
          <a:lstStyle/>
          <a:p>
            <a:pPr algn="ctr"/>
            <a:r>
              <a:rPr lang="ar-IQ" sz="2800" dirty="0">
                <a:ea typeface="Calibri"/>
                <a:cs typeface="Times New Roman"/>
              </a:rPr>
              <a:t>شكل (1) مصادر المعلومات في التحسس النائي </a:t>
            </a:r>
            <a:endParaRPr lang="ar-IQ" sz="2800" dirty="0"/>
          </a:p>
        </p:txBody>
      </p:sp>
    </p:spTree>
    <p:extLst>
      <p:ext uri="{BB962C8B-B14F-4D97-AF65-F5344CB8AC3E}">
        <p14:creationId xmlns:p14="http://schemas.microsoft.com/office/powerpoint/2010/main" val="190848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3528" y="476672"/>
            <a:ext cx="8424936" cy="6100131"/>
          </a:xfrm>
          <a:prstGeom prst="rect">
            <a:avLst/>
          </a:prstGeom>
        </p:spPr>
        <p:txBody>
          <a:bodyPr wrap="square">
            <a:spAutoFit/>
          </a:bodyPr>
          <a:lstStyle/>
          <a:p>
            <a:pPr algn="ctr">
              <a:lnSpc>
                <a:spcPct val="115000"/>
              </a:lnSpc>
              <a:spcAft>
                <a:spcPts val="1000"/>
              </a:spcAft>
            </a:pPr>
            <a:endParaRPr lang="en-US" sz="1600" dirty="0">
              <a:solidFill>
                <a:srgbClr val="FF0000"/>
              </a:solidFill>
              <a:latin typeface="Calibri"/>
              <a:ea typeface="Calibri"/>
              <a:cs typeface="Arial"/>
            </a:endParaRPr>
          </a:p>
          <a:p>
            <a:pPr marL="342900" lvl="0" indent="-342900">
              <a:lnSpc>
                <a:spcPct val="115000"/>
              </a:lnSpc>
              <a:spcAft>
                <a:spcPts val="1000"/>
              </a:spcAft>
              <a:buFont typeface="+mj-lt"/>
              <a:buAutoNum type="arabicPeriod"/>
            </a:pPr>
            <a:r>
              <a:rPr lang="ar-SA" sz="2000" b="1" dirty="0">
                <a:solidFill>
                  <a:srgbClr val="FF0000"/>
                </a:solidFill>
                <a:latin typeface="Times New Roman"/>
                <a:ea typeface="Calibri"/>
                <a:cs typeface="Arabic Transparent"/>
              </a:rPr>
              <a:t>الوسائل الجوية : </a:t>
            </a:r>
            <a:endParaRPr lang="en-US" sz="1600" dirty="0">
              <a:solidFill>
                <a:srgbClr val="FF0000"/>
              </a:solidFill>
              <a:latin typeface="Calibri"/>
              <a:ea typeface="Calibri"/>
              <a:cs typeface="Arial"/>
            </a:endParaRPr>
          </a:p>
          <a:p>
            <a:pPr algn="just">
              <a:lnSpc>
                <a:spcPct val="115000"/>
              </a:lnSpc>
              <a:spcAft>
                <a:spcPts val="1000"/>
              </a:spcAft>
            </a:pPr>
            <a:r>
              <a:rPr lang="ar-SA" sz="2000" dirty="0">
                <a:solidFill>
                  <a:srgbClr val="FF0000"/>
                </a:solidFill>
                <a:latin typeface="Times New Roman"/>
                <a:ea typeface="Calibri"/>
                <a:cs typeface="Arabic Transparent"/>
              </a:rPr>
              <a:t>يقصد بذلك وسائل التحسس النائي التي تحملها الطائرات العادية والتي لا تصل إلى ارتفاعات كبيرة فوق سطح الأرض، إذ تقوم بتسجيل مناظر لسطح الأرض باستعمال الأشعة الكهرومغناطيسية المنعكسة أو المنبعثة من السطح . وأهم هذه الوسائل هي اللاقط متعدد الأطياف وهو يستشعر موجات أقصر من   14مايكرومتر، والرادار وهو يسجل موجات أطول من 5 ملم والراديومتر . </a:t>
            </a:r>
            <a:endParaRPr lang="en-US" sz="1600" dirty="0">
              <a:solidFill>
                <a:srgbClr val="FF0000"/>
              </a:solidFill>
              <a:latin typeface="Calibri"/>
              <a:ea typeface="Calibri"/>
              <a:cs typeface="Arial"/>
            </a:endParaRPr>
          </a:p>
          <a:p>
            <a:pPr algn="just">
              <a:lnSpc>
                <a:spcPct val="115000"/>
              </a:lnSpc>
              <a:spcAft>
                <a:spcPts val="1000"/>
              </a:spcAft>
            </a:pPr>
            <a:r>
              <a:rPr lang="ar-SA" sz="2000" dirty="0">
                <a:solidFill>
                  <a:srgbClr val="FF0000"/>
                </a:solidFill>
                <a:latin typeface="Times New Roman"/>
                <a:ea typeface="Calibri"/>
                <a:cs typeface="Arabic Transparent"/>
              </a:rPr>
              <a:t>أ- اللاقط متعدد الأطياف : يعتبر اللاقط  متعدد الأطياف غير مألوف نسبيا كوسيلة للحصول على مناظر عن سطح الأرض وقد يبدو ذلك غريبا، خصوصا إذا أدركنا مميزات هذا النوع من أجهزة التحسس الذي يتفوق على الصور الفوتوغرافية بما يلي : </a:t>
            </a:r>
            <a:endParaRPr lang="en-US" sz="1600" dirty="0">
              <a:solidFill>
                <a:srgbClr val="FF0000"/>
              </a:solidFill>
              <a:latin typeface="Calibri"/>
              <a:ea typeface="Calibri"/>
              <a:cs typeface="Arial"/>
            </a:endParaRPr>
          </a:p>
          <a:p>
            <a:pPr algn="just">
              <a:lnSpc>
                <a:spcPct val="115000"/>
              </a:lnSpc>
              <a:spcAft>
                <a:spcPts val="1000"/>
              </a:spcAft>
            </a:pPr>
            <a:r>
              <a:rPr lang="ar-SA" sz="2000" dirty="0">
                <a:solidFill>
                  <a:srgbClr val="FF0000"/>
                </a:solidFill>
                <a:latin typeface="Times New Roman"/>
                <a:ea typeface="Calibri"/>
                <a:cs typeface="Arabic Transparent"/>
              </a:rPr>
              <a:t>1- يعطي دقة تمييزية إشعاعية (</a:t>
            </a:r>
            <a:r>
              <a:rPr lang="en-US" sz="2000" dirty="0">
                <a:solidFill>
                  <a:srgbClr val="FF0000"/>
                </a:solidFill>
                <a:latin typeface="Times New Roman"/>
                <a:ea typeface="Calibri"/>
                <a:cs typeface="Arabic Transparent"/>
              </a:rPr>
              <a:t>(Radiometric Resolution</a:t>
            </a:r>
            <a:r>
              <a:rPr lang="ar-IQ" sz="2000" dirty="0">
                <a:solidFill>
                  <a:srgbClr val="FF0000"/>
                </a:solidFill>
                <a:latin typeface="Times New Roman"/>
                <a:ea typeface="Calibri"/>
                <a:cs typeface="Arabic Transparent"/>
              </a:rPr>
              <a:t> عالية في نطاقات ضيقة من الموجات الكهرومغناطيسية، وفي وقت واحد .</a:t>
            </a:r>
            <a:endParaRPr lang="en-US" sz="1600" dirty="0">
              <a:solidFill>
                <a:srgbClr val="FF0000"/>
              </a:solidFill>
              <a:latin typeface="Calibri"/>
              <a:ea typeface="Calibri"/>
              <a:cs typeface="Arial"/>
            </a:endParaRPr>
          </a:p>
          <a:p>
            <a:pPr algn="just">
              <a:lnSpc>
                <a:spcPct val="115000"/>
              </a:lnSpc>
              <a:spcAft>
                <a:spcPts val="1000"/>
              </a:spcAft>
            </a:pPr>
            <a:r>
              <a:rPr lang="ar-IQ" sz="2000" dirty="0">
                <a:solidFill>
                  <a:srgbClr val="FF0000"/>
                </a:solidFill>
                <a:latin typeface="Times New Roman"/>
                <a:ea typeface="Calibri"/>
                <a:cs typeface="Arabic Transparent"/>
              </a:rPr>
              <a:t>2- اتساع نطاقات التحسس التي تعمل فيها هذه الأجهزة، إذ تمتد من نطاق الأشعة فوق البنفسجية     (0.3 مايكرومتر) إلى نطاق الأشعة تحت الحمراء الحراري (14 مايكرومتر ) . </a:t>
            </a:r>
            <a:endParaRPr lang="en-US" sz="1600" dirty="0">
              <a:solidFill>
                <a:srgbClr val="FF0000"/>
              </a:solidFill>
              <a:latin typeface="Calibri"/>
              <a:ea typeface="Calibri"/>
              <a:cs typeface="Arial"/>
            </a:endParaRPr>
          </a:p>
          <a:p>
            <a:pPr algn="just">
              <a:lnSpc>
                <a:spcPct val="115000"/>
              </a:lnSpc>
              <a:spcAft>
                <a:spcPts val="1000"/>
              </a:spcAft>
            </a:pPr>
            <a:r>
              <a:rPr lang="ar-IQ" sz="2000" dirty="0">
                <a:solidFill>
                  <a:srgbClr val="FF0000"/>
                </a:solidFill>
                <a:latin typeface="Times New Roman"/>
                <a:ea typeface="Calibri"/>
                <a:cs typeface="Arabic Transparent"/>
              </a:rPr>
              <a:t>3- إمكانية تخزين المعلومات على هيئة ورقية، واستخدامها بسهولة ومباشرة في عمليات التحليل الكمي</a:t>
            </a:r>
            <a:endParaRPr lang="en-US" sz="16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3643651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07504" y="588992"/>
            <a:ext cx="8712968" cy="5715411"/>
          </a:xfrm>
          <a:prstGeom prst="rect">
            <a:avLst/>
          </a:prstGeom>
        </p:spPr>
        <p:txBody>
          <a:bodyPr wrap="square">
            <a:spAutoFit/>
          </a:bodyPr>
          <a:lstStyle/>
          <a:p>
            <a:pPr algn="just">
              <a:lnSpc>
                <a:spcPct val="115000"/>
              </a:lnSpc>
              <a:spcAft>
                <a:spcPts val="1000"/>
              </a:spcAft>
            </a:pPr>
            <a:r>
              <a:rPr lang="ar-IQ" sz="2400" dirty="0">
                <a:solidFill>
                  <a:srgbClr val="FF0000"/>
                </a:solidFill>
                <a:latin typeface="Times New Roman"/>
                <a:ea typeface="Calibri"/>
                <a:cs typeface="Arabic Transparent"/>
              </a:rPr>
              <a:t>ب- اللاقط</a:t>
            </a:r>
            <a:r>
              <a:rPr lang="ar-IQ" sz="2400" dirty="0">
                <a:solidFill>
                  <a:srgbClr val="FF0000"/>
                </a:solidFill>
                <a:latin typeface="Calibri"/>
                <a:ea typeface="Calibri"/>
                <a:cs typeface="Times New Roman"/>
              </a:rPr>
              <a:t>  </a:t>
            </a:r>
            <a:r>
              <a:rPr lang="ar-SA" sz="2400" dirty="0">
                <a:solidFill>
                  <a:srgbClr val="FF0000"/>
                </a:solidFill>
                <a:latin typeface="Times New Roman"/>
                <a:ea typeface="Calibri"/>
                <a:cs typeface="Arabic Transparent"/>
              </a:rPr>
              <a:t>الخطي الحراري للأشعة تحت الحمراء : </a:t>
            </a:r>
            <a:endParaRPr lang="en-US" dirty="0">
              <a:solidFill>
                <a:srgbClr val="FF0000"/>
              </a:solidFill>
              <a:latin typeface="Calibri"/>
              <a:ea typeface="Calibri"/>
              <a:cs typeface="Arial"/>
            </a:endParaRPr>
          </a:p>
          <a:p>
            <a:pPr algn="just">
              <a:lnSpc>
                <a:spcPct val="115000"/>
              </a:lnSpc>
              <a:spcAft>
                <a:spcPts val="1000"/>
              </a:spcAft>
            </a:pPr>
            <a:r>
              <a:rPr lang="ar-SA" sz="2400" dirty="0">
                <a:solidFill>
                  <a:srgbClr val="FF0000"/>
                </a:solidFill>
                <a:latin typeface="Times New Roman"/>
                <a:ea typeface="Calibri"/>
                <a:cs typeface="Arabic Transparent"/>
              </a:rPr>
              <a:t>يتركز التحسس النائي غير الفوتوغرافية في نطاق الأشعة تحت الحمراء في نطاقات الموجات ذات الأطوال ما بين 3-14</a:t>
            </a:r>
            <a:r>
              <a:rPr lang="ar-SA" sz="2400" dirty="0">
                <a:solidFill>
                  <a:srgbClr val="FF0000"/>
                </a:solidFill>
                <a:latin typeface="Calibri"/>
                <a:ea typeface="Calibri"/>
                <a:cs typeface="Times New Roman"/>
              </a:rPr>
              <a:t>ما</a:t>
            </a:r>
            <a:r>
              <a:rPr lang="ar-IQ" sz="2400" dirty="0">
                <a:solidFill>
                  <a:srgbClr val="FF0000"/>
                </a:solidFill>
                <a:latin typeface="Calibri"/>
                <a:ea typeface="Calibri"/>
                <a:cs typeface="Times New Roman"/>
              </a:rPr>
              <a:t>يكرومتر. والتحسس في هذه النطاقات يبحث عن تحديد الاختلافات قي الإشعاع الحراري المنبعث باستخدام نطاقات الأشعة تحت الحمراء المتوسطة والبعيدة، والتي يطلق عليهما معا النطاق الحراري للأشعة تحت الحمراء (</a:t>
            </a:r>
            <a:r>
              <a:rPr lang="en-US" sz="2400" dirty="0">
                <a:solidFill>
                  <a:srgbClr val="FF0000"/>
                </a:solidFill>
                <a:latin typeface="Times New Roman"/>
                <a:ea typeface="Calibri"/>
                <a:cs typeface="Arial"/>
              </a:rPr>
              <a:t>(Thermal Infrared </a:t>
            </a:r>
            <a:r>
              <a:rPr lang="ar-IQ" sz="3200" dirty="0">
                <a:solidFill>
                  <a:srgbClr val="FF0000"/>
                </a:solidFill>
                <a:latin typeface="Calibri"/>
                <a:ea typeface="Calibri"/>
                <a:cs typeface="Times New Roman"/>
              </a:rPr>
              <a:t>.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ج- أجهزة استشعار الميكروويف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يشمل نطاق المايكرووف الموجات ما بين 1ملم إلى عدة أمتار. ومن أكثر الأجهزة استخداما الرادار والراديومتر. ويستشعر الراديومتر الأشعة الطبيعية المنبعثة من الأجسام، بينما يقوم الرادار بتوليد الطاقة التي يستشعرها. لذا يطلق على الرادار ( نظام فعال </a:t>
            </a:r>
            <a:r>
              <a:rPr lang="en-US" sz="2400" dirty="0">
                <a:solidFill>
                  <a:srgbClr val="FF0000"/>
                </a:solidFill>
                <a:latin typeface="Times New Roman"/>
                <a:ea typeface="Calibri"/>
                <a:cs typeface="Arabic Transparent"/>
              </a:rPr>
              <a:t>Active System</a:t>
            </a:r>
            <a:r>
              <a:rPr lang="ar-IQ" sz="2400" dirty="0">
                <a:solidFill>
                  <a:srgbClr val="FF0000"/>
                </a:solidFill>
                <a:latin typeface="Times New Roman"/>
                <a:ea typeface="Calibri"/>
                <a:cs typeface="Arabic Transparent"/>
              </a:rPr>
              <a:t> )، بينما الراديومتر واجهزة التحسس الآخرى يطلق عليها (غير فعالة أو سلبية </a:t>
            </a:r>
            <a:r>
              <a:rPr lang="en-US" sz="2400" dirty="0">
                <a:solidFill>
                  <a:srgbClr val="FF0000"/>
                </a:solidFill>
                <a:latin typeface="Times New Roman"/>
                <a:ea typeface="Calibri"/>
                <a:cs typeface="Arabic Transparent"/>
              </a:rPr>
              <a:t>Passive System</a:t>
            </a:r>
            <a:r>
              <a:rPr lang="ar-IQ" sz="2400" dirty="0">
                <a:solidFill>
                  <a:srgbClr val="FF0000"/>
                </a:solidFill>
                <a:latin typeface="Times New Roman"/>
                <a:ea typeface="Calibri"/>
                <a:cs typeface="Arabic Transparent"/>
              </a:rPr>
              <a:t>)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210247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642083"/>
            <a:ext cx="8712968" cy="5573834"/>
          </a:xfrm>
          <a:prstGeom prst="rect">
            <a:avLst/>
          </a:prstGeom>
        </p:spPr>
        <p:txBody>
          <a:bodyPr wrap="square">
            <a:spAutoFit/>
          </a:bodyPr>
          <a:lstStyle/>
          <a:p>
            <a:pPr algn="just">
              <a:lnSpc>
                <a:spcPct val="115000"/>
              </a:lnSpc>
              <a:spcAft>
                <a:spcPts val="1000"/>
              </a:spcAft>
            </a:pPr>
            <a:r>
              <a:rPr lang="ar-IQ" sz="2400" b="1" dirty="0">
                <a:solidFill>
                  <a:srgbClr val="FF0000"/>
                </a:solidFill>
                <a:latin typeface="Times New Roman"/>
                <a:ea typeface="Calibri"/>
                <a:cs typeface="Arabic Transparent"/>
              </a:rPr>
              <a:t>الرادار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أن لفظ الرادار جاء من </a:t>
            </a:r>
            <a:r>
              <a:rPr lang="en-US" sz="2400" dirty="0">
                <a:solidFill>
                  <a:srgbClr val="FF0000"/>
                </a:solidFill>
                <a:latin typeface="Times New Roman"/>
                <a:ea typeface="Calibri"/>
                <a:cs typeface="Arabic Transparent"/>
              </a:rPr>
              <a:t>Radio Detection and Ranging=Radar)</a:t>
            </a:r>
            <a:r>
              <a:rPr lang="ar-IQ" sz="2400" dirty="0">
                <a:solidFill>
                  <a:srgbClr val="FF0000"/>
                </a:solidFill>
                <a:latin typeface="Times New Roman"/>
                <a:ea typeface="Calibri"/>
                <a:cs typeface="Arabic Transparent"/>
              </a:rPr>
              <a:t>) تم تطويره للأغراض العسكرية وذلك لعدم ارتباطه بضوء الشمس أو تاثره بأحوال الطقس مما جعله وسيلة جيدة للتجسس والاستكشاف . ويتكون الرادار من مولد إشارة ومستلم إشارة ومستكشف، إذ يقوم المولد بتوليد إشارة ويقوم جهاز الاستلام بتقوية الإشارات قبل إرسالها الى جهاز الاستكشاف (شكل 8)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الاستخدامات :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دراسة المناطق الاستوائية المغطاة بالسحب طوال أيام السنة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دراسة التضاريس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دراسة الأمطار، وذلك باستخدام الأشعة الأقصر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التفريق بين أنواع النباتات .</a:t>
            </a:r>
            <a:endParaRPr lang="en-US" dirty="0">
              <a:solidFill>
                <a:srgbClr val="FF0000"/>
              </a:solidFill>
              <a:latin typeface="Calibri"/>
              <a:ea typeface="Calibri"/>
              <a:cs typeface="Arial"/>
            </a:endParaRPr>
          </a:p>
          <a:p>
            <a:pPr marL="342900" lvl="0" indent="-342900" algn="just">
              <a:lnSpc>
                <a:spcPct val="115000"/>
              </a:lnSpc>
              <a:spcAft>
                <a:spcPts val="1000"/>
              </a:spcAft>
              <a:buFont typeface="+mj-lt"/>
              <a:buAutoNum type="arabicPeriod"/>
            </a:pPr>
            <a:r>
              <a:rPr lang="ar-IQ" sz="2400" dirty="0">
                <a:solidFill>
                  <a:srgbClr val="FF0000"/>
                </a:solidFill>
                <a:latin typeface="Times New Roman"/>
                <a:ea typeface="Calibri"/>
                <a:cs typeface="Arabic Transparent"/>
              </a:rPr>
              <a:t>استكشاف ما تحت سطح الأرض، وذلك باستخدام الموجات الأطول .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74562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4664"/>
            <a:ext cx="7200800" cy="5256584"/>
          </a:xfrm>
          <a:prstGeom prst="rect">
            <a:avLst/>
          </a:prstGeom>
          <a:noFill/>
        </p:spPr>
      </p:pic>
      <p:sp>
        <p:nvSpPr>
          <p:cNvPr id="4" name="مستطيل 3"/>
          <p:cNvSpPr/>
          <p:nvPr/>
        </p:nvSpPr>
        <p:spPr>
          <a:xfrm>
            <a:off x="2188849" y="5805264"/>
            <a:ext cx="4910319" cy="571695"/>
          </a:xfrm>
          <a:prstGeom prst="rect">
            <a:avLst/>
          </a:prstGeom>
        </p:spPr>
        <p:txBody>
          <a:bodyPr wrap="none">
            <a:spAutoFit/>
          </a:bodyPr>
          <a:lstStyle/>
          <a:p>
            <a:pPr algn="ctr">
              <a:lnSpc>
                <a:spcPct val="115000"/>
              </a:lnSpc>
              <a:spcAft>
                <a:spcPts val="1000"/>
              </a:spcAft>
            </a:pPr>
            <a:r>
              <a:rPr lang="ar-IQ" sz="2800" dirty="0">
                <a:solidFill>
                  <a:srgbClr val="FF0000"/>
                </a:solidFill>
                <a:latin typeface="Times New Roman"/>
                <a:ea typeface="Calibri"/>
                <a:cs typeface="Arabic Transparent"/>
              </a:rPr>
              <a:t>شكل (8) عملية التحسس في نظام الرادار</a:t>
            </a:r>
            <a:endParaRPr lang="en-US" sz="20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166996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692696"/>
            <a:ext cx="8856984" cy="4504823"/>
          </a:xfrm>
          <a:prstGeom prst="rect">
            <a:avLst/>
          </a:prstGeom>
        </p:spPr>
        <p:txBody>
          <a:bodyPr wrap="square">
            <a:spAutoFit/>
          </a:bodyPr>
          <a:lstStyle/>
          <a:p>
            <a:pPr algn="just">
              <a:lnSpc>
                <a:spcPct val="115000"/>
              </a:lnSpc>
              <a:spcAft>
                <a:spcPts val="1000"/>
              </a:spcAft>
            </a:pPr>
            <a:r>
              <a:rPr lang="ar-IQ" sz="2800" dirty="0">
                <a:solidFill>
                  <a:srgbClr val="FF0000"/>
                </a:solidFill>
                <a:latin typeface="Times New Roman"/>
                <a:ea typeface="Calibri"/>
                <a:cs typeface="Arabic Transparent"/>
              </a:rPr>
              <a:t>الراديومتر :</a:t>
            </a:r>
            <a:endParaRPr lang="en-US" sz="2000" dirty="0">
              <a:solidFill>
                <a:srgbClr val="FF0000"/>
              </a:solidFill>
              <a:latin typeface="Calibri"/>
              <a:ea typeface="Calibri"/>
              <a:cs typeface="Arial"/>
            </a:endParaRPr>
          </a:p>
          <a:p>
            <a:pPr algn="just">
              <a:lnSpc>
                <a:spcPct val="115000"/>
              </a:lnSpc>
              <a:spcAft>
                <a:spcPts val="1000"/>
              </a:spcAft>
            </a:pPr>
            <a:r>
              <a:rPr lang="ar-IQ" sz="2800" dirty="0">
                <a:solidFill>
                  <a:srgbClr val="FF0000"/>
                </a:solidFill>
                <a:latin typeface="Times New Roman"/>
                <a:ea typeface="Calibri"/>
                <a:cs typeface="Arabic Transparent"/>
              </a:rPr>
              <a:t>يقيس الراديومتر كمية الطاقة في المشهد الذي يستشعره في نطاق الموجات الطويلة من الأشعة الكهرومغناطيسية، فهو بعكس الرادار حيث يعتمد على الأشعة الطبيعية . لقد أثبت الراديومتر أهميته من الدراسات والتطبيقات المناخية والبحرية كما أنه مثل الرادار حساس لرطوبة التربة والجليد . </a:t>
            </a:r>
            <a:endParaRPr lang="en-US" sz="2000" dirty="0">
              <a:solidFill>
                <a:srgbClr val="FF0000"/>
              </a:solidFill>
              <a:latin typeface="Calibri"/>
              <a:ea typeface="Calibri"/>
              <a:cs typeface="Arial"/>
            </a:endParaRPr>
          </a:p>
          <a:p>
            <a:pPr algn="just">
              <a:lnSpc>
                <a:spcPct val="115000"/>
              </a:lnSpc>
              <a:spcAft>
                <a:spcPts val="1000"/>
              </a:spcAft>
            </a:pPr>
            <a:r>
              <a:rPr lang="ar-IQ" sz="2800" dirty="0">
                <a:solidFill>
                  <a:srgbClr val="FF0000"/>
                </a:solidFill>
                <a:latin typeface="Times New Roman"/>
                <a:ea typeface="Calibri"/>
                <a:cs typeface="Arabic Transparent"/>
              </a:rPr>
              <a:t>الاستخدامات : </a:t>
            </a:r>
            <a:endParaRPr lang="en-US" sz="2000" dirty="0">
              <a:solidFill>
                <a:srgbClr val="FF0000"/>
              </a:solidFill>
              <a:latin typeface="Calibri"/>
              <a:ea typeface="Calibri"/>
              <a:cs typeface="Arial"/>
            </a:endParaRPr>
          </a:p>
          <a:p>
            <a:pPr algn="just">
              <a:lnSpc>
                <a:spcPct val="115000"/>
              </a:lnSpc>
              <a:spcAft>
                <a:spcPts val="1000"/>
              </a:spcAft>
            </a:pPr>
            <a:r>
              <a:rPr lang="ar-IQ" sz="2800" dirty="0">
                <a:solidFill>
                  <a:srgbClr val="FF0000"/>
                </a:solidFill>
                <a:latin typeface="Times New Roman"/>
                <a:ea typeface="Calibri"/>
                <a:cs typeface="Arabic Transparent"/>
              </a:rPr>
              <a:t>1- دراسة التغيرات الفصلية للجليد في القطب .</a:t>
            </a:r>
            <a:endParaRPr lang="en-US" sz="2000" dirty="0">
              <a:solidFill>
                <a:srgbClr val="FF0000"/>
              </a:solidFill>
              <a:latin typeface="Calibri"/>
              <a:ea typeface="Calibri"/>
              <a:cs typeface="Arial"/>
            </a:endParaRPr>
          </a:p>
          <a:p>
            <a:r>
              <a:rPr lang="ar-IQ" sz="2800" dirty="0">
                <a:solidFill>
                  <a:srgbClr val="FF0000"/>
                </a:solidFill>
                <a:latin typeface="Times New Roman"/>
                <a:ea typeface="Calibri"/>
                <a:cs typeface="Arabic Transparent"/>
              </a:rPr>
              <a:t>2- دراسة الطقس والمناخ . </a:t>
            </a:r>
            <a:endParaRPr lang="ar-IQ" sz="2800" dirty="0">
              <a:solidFill>
                <a:srgbClr val="FF0000"/>
              </a:solidFill>
            </a:endParaRPr>
          </a:p>
        </p:txBody>
      </p:sp>
    </p:spTree>
    <p:extLst>
      <p:ext uri="{BB962C8B-B14F-4D97-AF65-F5344CB8AC3E}">
        <p14:creationId xmlns:p14="http://schemas.microsoft.com/office/powerpoint/2010/main" val="406506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980728"/>
            <a:ext cx="8712968" cy="5927777"/>
          </a:xfrm>
          <a:prstGeom prst="rect">
            <a:avLst/>
          </a:prstGeom>
        </p:spPr>
        <p:txBody>
          <a:bodyPr wrap="square">
            <a:spAutoFit/>
          </a:bodyPr>
          <a:lstStyle/>
          <a:p>
            <a:pPr algn="just">
              <a:lnSpc>
                <a:spcPct val="115000"/>
              </a:lnSpc>
              <a:spcAft>
                <a:spcPts val="1000"/>
              </a:spcAft>
            </a:pPr>
            <a:r>
              <a:rPr lang="ar-IQ" sz="2800" b="1" u="sng" dirty="0">
                <a:solidFill>
                  <a:srgbClr val="FF0000"/>
                </a:solidFill>
                <a:latin typeface="Times New Roman"/>
                <a:ea typeface="Calibri"/>
                <a:cs typeface="Arabic Transparent"/>
              </a:rPr>
              <a:t>الوسائل الفضائية :  </a:t>
            </a:r>
            <a:endParaRPr lang="en-US" sz="2000" dirty="0">
              <a:solidFill>
                <a:srgbClr val="FF0000"/>
              </a:solidFill>
              <a:latin typeface="Calibri"/>
              <a:ea typeface="Calibri"/>
              <a:cs typeface="Arial"/>
            </a:endParaRPr>
          </a:p>
          <a:p>
            <a:pPr algn="just">
              <a:lnSpc>
                <a:spcPct val="115000"/>
              </a:lnSpc>
              <a:spcAft>
                <a:spcPts val="1000"/>
              </a:spcAft>
            </a:pPr>
            <a:r>
              <a:rPr lang="ar-IQ" sz="2800" dirty="0">
                <a:solidFill>
                  <a:srgbClr val="FF0000"/>
                </a:solidFill>
                <a:latin typeface="Times New Roman"/>
                <a:ea typeface="Calibri"/>
                <a:cs typeface="Arabic Transparent"/>
              </a:rPr>
              <a:t>لقد تطور استعمال الوسائل الفضائية في التحسس النائي لدراسة الموارد الأرضية خلال العقدين الماضيين من مرحلة التطبيق العملي لحل كثير من المشكلات اليومية التي تواجه البشرية، بشكل لم يكن متوقعا ان يتم في هذه المدة الومنية القصيرة.ويتركز استخدام الوسائل الفضائية في ثلاثة مجالات رئيسية وهي :</a:t>
            </a:r>
            <a:endParaRPr lang="en-US" sz="2000" dirty="0">
              <a:solidFill>
                <a:srgbClr val="FF0000"/>
              </a:solidFill>
              <a:latin typeface="Calibri"/>
              <a:ea typeface="Calibri"/>
              <a:cs typeface="Arial"/>
            </a:endParaRPr>
          </a:p>
          <a:p>
            <a:pPr marL="342900" lvl="0" indent="-342900" algn="just">
              <a:lnSpc>
                <a:spcPct val="115000"/>
              </a:lnSpc>
              <a:buFont typeface="+mj-lt"/>
              <a:buAutoNum type="arabicPeriod"/>
            </a:pPr>
            <a:r>
              <a:rPr lang="ar-IQ" sz="2800" dirty="0">
                <a:solidFill>
                  <a:srgbClr val="FF0000"/>
                </a:solidFill>
                <a:latin typeface="Times New Roman"/>
                <a:ea typeface="Calibri"/>
                <a:cs typeface="Arabic Transparent"/>
              </a:rPr>
              <a:t>دراسة موارد سطح الأرض . </a:t>
            </a:r>
            <a:endParaRPr lang="en-US" sz="2000" dirty="0">
              <a:solidFill>
                <a:srgbClr val="FF0000"/>
              </a:solidFill>
              <a:latin typeface="Calibri"/>
              <a:ea typeface="Calibri"/>
              <a:cs typeface="Arial"/>
            </a:endParaRPr>
          </a:p>
          <a:p>
            <a:pPr marL="342900" lvl="0" indent="-342900" algn="just">
              <a:lnSpc>
                <a:spcPct val="115000"/>
              </a:lnSpc>
              <a:buFont typeface="+mj-lt"/>
              <a:buAutoNum type="arabicPeriod"/>
            </a:pPr>
            <a:r>
              <a:rPr lang="ar-IQ" sz="2800" dirty="0">
                <a:solidFill>
                  <a:srgbClr val="FF0000"/>
                </a:solidFill>
                <a:latin typeface="Times New Roman"/>
                <a:ea typeface="Calibri"/>
                <a:cs typeface="Arabic Transparent"/>
              </a:rPr>
              <a:t>دراسة ومراقبة الطقس والمناخ .</a:t>
            </a:r>
            <a:endParaRPr lang="en-US" sz="2000" dirty="0">
              <a:solidFill>
                <a:srgbClr val="FF0000"/>
              </a:solidFill>
              <a:latin typeface="Calibri"/>
              <a:ea typeface="Calibri"/>
              <a:cs typeface="Arial"/>
            </a:endParaRPr>
          </a:p>
          <a:p>
            <a:pPr marL="342900" lvl="0" indent="-342900" algn="just">
              <a:lnSpc>
                <a:spcPct val="115000"/>
              </a:lnSpc>
              <a:spcAft>
                <a:spcPts val="1000"/>
              </a:spcAft>
              <a:buFont typeface="+mj-lt"/>
              <a:buAutoNum type="arabicPeriod"/>
            </a:pPr>
            <a:r>
              <a:rPr lang="ar-IQ" sz="2800" dirty="0">
                <a:solidFill>
                  <a:srgbClr val="FF0000"/>
                </a:solidFill>
                <a:latin typeface="Times New Roman"/>
                <a:ea typeface="Calibri"/>
                <a:cs typeface="Arabic Transparent"/>
              </a:rPr>
              <a:t>الاستخدامات العسكرية .</a:t>
            </a:r>
            <a:endParaRPr lang="en-US" sz="2000" dirty="0">
              <a:solidFill>
                <a:srgbClr val="FF0000"/>
              </a:solidFill>
              <a:latin typeface="Calibri"/>
              <a:ea typeface="Calibri"/>
              <a:cs typeface="Arial"/>
            </a:endParaRPr>
          </a:p>
          <a:p>
            <a:pPr marL="228600" algn="just">
              <a:lnSpc>
                <a:spcPct val="115000"/>
              </a:lnSpc>
              <a:spcAft>
                <a:spcPts val="1000"/>
              </a:spcAft>
            </a:pPr>
            <a:r>
              <a:rPr lang="ar-IQ" sz="2800" dirty="0">
                <a:solidFill>
                  <a:srgbClr val="FF0000"/>
                </a:solidFill>
                <a:latin typeface="Times New Roman"/>
                <a:ea typeface="Calibri"/>
                <a:cs typeface="Arabic Transparent"/>
              </a:rPr>
              <a:t>والوسائل الفضائية التي تستشعر الموارد الأرضية يمكن ان تكون ماهولة أو غير ماهولة .</a:t>
            </a:r>
            <a:endParaRPr lang="en-US" sz="20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270248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620688"/>
            <a:ext cx="8784976" cy="5998565"/>
          </a:xfrm>
          <a:prstGeom prst="rect">
            <a:avLst/>
          </a:prstGeom>
        </p:spPr>
        <p:txBody>
          <a:bodyPr wrap="square">
            <a:spAutoFit/>
          </a:bodyPr>
          <a:lstStyle/>
          <a:p>
            <a:pPr algn="just">
              <a:lnSpc>
                <a:spcPct val="115000"/>
              </a:lnSpc>
              <a:spcAft>
                <a:spcPts val="1000"/>
              </a:spcAft>
            </a:pPr>
            <a:r>
              <a:rPr lang="ar-IQ" sz="2400" dirty="0">
                <a:solidFill>
                  <a:srgbClr val="FF0000"/>
                </a:solidFill>
                <a:latin typeface="Calibri"/>
                <a:ea typeface="Calibri"/>
                <a:cs typeface="Times New Roman"/>
              </a:rPr>
              <a:t>1</a:t>
            </a:r>
            <a:r>
              <a:rPr lang="ar-IQ" sz="2400" dirty="0">
                <a:solidFill>
                  <a:srgbClr val="FF0000"/>
                </a:solidFill>
                <a:latin typeface="Times New Roman"/>
                <a:ea typeface="Calibri"/>
                <a:cs typeface="Arabic Transparent"/>
              </a:rPr>
              <a:t>- الوسائل الفضائية المأهولة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وتشمل سفن الفضاء التي تحمل رجال الفضاء وأجهزة فوتوغرافية وتقوم بالتقاط صور ومناظر لسطح الأرض . وتتميز بكونها ذات مهام محددة وقصيرة جدا، ويتم تفسير صور ومناظر الوسائل الفضائية المأهولة باستخدام وسائل التفسير الفوتوغرافية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2-الوسائل الفضائية غير المأهولة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تحمل الوسائل الفضائية غير المأهولة أربع مجموعات من أجهزة التحسس : المجموعة الأولى والثانية تتكونان من أجهزة تحسس تسجل الموجات المرئية والقريبة من المرئية، والمجموعة الثالثة تتكون من أجهزة تحسس تسجل الموجات الحرارية في الأشعةتحت الحمراء، والمجموعة الرابعة تتكون من أجهزة تسجل تسجل أشعة اليكروويف. وهنا نشير إلى أن الوسائل الفضائية التي تستشعر أحوال الطقس والمناخ غير مأهولة وتحمل اجهزة تحسس ذات دقة مكانية منخفضة ولها دورة قصيرة جدا قد تصل إلى أقل من يوم . ومن الوسائل الفضائية غير المأهولة المستعملة حاليا وبكثرة هي الأقمار الصناعية التي تدور في مدارات محددة وبشكل منتظم.</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282920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rotWithShape="1">
          <a:blip r:embed="rId2"/>
          <a:srcRect l="21072" t="22566" r="21315" b="19690"/>
          <a:stretch/>
        </p:blipFill>
        <p:spPr bwMode="auto">
          <a:xfrm>
            <a:off x="1" y="2307928"/>
            <a:ext cx="9143999" cy="4536504"/>
          </a:xfrm>
          <a:prstGeom prst="rect">
            <a:avLst/>
          </a:prstGeom>
          <a:ln>
            <a:noFill/>
          </a:ln>
          <a:extLst>
            <a:ext uri="{53640926-AAD7-44D8-BBD7-CCE9431645EC}">
              <a14:shadowObscured xmlns:a14="http://schemas.microsoft.com/office/drawing/2010/main"/>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497" cy="21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43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43808" y="908720"/>
            <a:ext cx="6120680" cy="523220"/>
          </a:xfrm>
          <a:prstGeom prst="rect">
            <a:avLst/>
          </a:prstGeom>
        </p:spPr>
        <p:txBody>
          <a:bodyPr wrap="square">
            <a:spAutoFit/>
          </a:bodyPr>
          <a:lstStyle/>
          <a:p>
            <a:r>
              <a:rPr lang="ar-IQ" sz="2800" dirty="0"/>
              <a:t>اما الالوان الثانوية اوغير الرئسية فتسمى </a:t>
            </a:r>
            <a:r>
              <a:rPr lang="en-US" sz="2800" dirty="0"/>
              <a:t>CMYK </a:t>
            </a:r>
            <a:endParaRPr lang="ar-IQ" sz="2800" dirty="0"/>
          </a:p>
        </p:txBody>
      </p:sp>
      <p:pic>
        <p:nvPicPr>
          <p:cNvPr id="4" name="صورة 3"/>
          <p:cNvPicPr/>
          <p:nvPr/>
        </p:nvPicPr>
        <p:blipFill rotWithShape="1">
          <a:blip r:embed="rId2"/>
          <a:srcRect l="29108" t="17920" r="30339" b="24336"/>
          <a:stretch/>
        </p:blipFill>
        <p:spPr bwMode="auto">
          <a:xfrm>
            <a:off x="1" y="1628800"/>
            <a:ext cx="9144000" cy="5229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091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548680"/>
            <a:ext cx="9144000" cy="1200329"/>
          </a:xfrm>
          <a:prstGeom prst="rect">
            <a:avLst/>
          </a:prstGeom>
        </p:spPr>
        <p:txBody>
          <a:bodyPr wrap="square">
            <a:spAutoFit/>
          </a:bodyPr>
          <a:lstStyle/>
          <a:p>
            <a:r>
              <a:rPr lang="ar-IQ" sz="2400" b="1" dirty="0"/>
              <a:t>فعند دمج الاوان الرئيسية تنتج الوان ثانوية وتسمى عملية اظافة الالوان اماعملية طرح الالوان هي طرح الالوان الثانوية مع بعظها لتنتج الوان رئيسية .وعند دمج الاوان الرئيسية مع الثانوية تنتج الوان ثالثية وهكذا نحصل على كثير من الالوان</a:t>
            </a:r>
          </a:p>
        </p:txBody>
      </p:sp>
      <p:pic>
        <p:nvPicPr>
          <p:cNvPr id="4" name="صورة 3"/>
          <p:cNvPicPr/>
          <p:nvPr/>
        </p:nvPicPr>
        <p:blipFill rotWithShape="1">
          <a:blip r:embed="rId2"/>
          <a:srcRect l="20914" t="19690" r="21515" b="19690"/>
          <a:stretch/>
        </p:blipFill>
        <p:spPr bwMode="auto">
          <a:xfrm>
            <a:off x="0" y="1749009"/>
            <a:ext cx="9144000" cy="51089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73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706204"/>
            <a:ext cx="8784976" cy="5445593"/>
          </a:xfrm>
          <a:prstGeom prst="rect">
            <a:avLst/>
          </a:prstGeom>
        </p:spPr>
        <p:txBody>
          <a:bodyPr wrap="square">
            <a:spAutoFit/>
          </a:bodyPr>
          <a:lstStyle/>
          <a:p>
            <a:pPr>
              <a:lnSpc>
                <a:spcPct val="115000"/>
              </a:lnSpc>
              <a:spcAft>
                <a:spcPts val="1000"/>
              </a:spcAft>
            </a:pPr>
            <a:r>
              <a:rPr lang="ar-IQ" sz="2400" b="1" u="sng" dirty="0">
                <a:solidFill>
                  <a:srgbClr val="FF0000"/>
                </a:solidFill>
                <a:latin typeface="Times New Roman"/>
                <a:ea typeface="Calibri"/>
                <a:cs typeface="Arabic Transparent"/>
              </a:rPr>
              <a:t>المصادر الفوتوغرافية </a:t>
            </a:r>
            <a:r>
              <a:rPr lang="ar-IQ" sz="2400" b="1" dirty="0">
                <a:solidFill>
                  <a:srgbClr val="FF0000"/>
                </a:solidFill>
                <a:latin typeface="Times New Roman"/>
                <a:ea typeface="Calibri"/>
                <a:cs typeface="Arabic Transparent"/>
              </a:rPr>
              <a:t>: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هي التي يتركز استخدامها للتحسس في الجزء المرئي من الطيف الكهرومغناطيسي والجزء القريب من نطاق الأشعة تحت الحمراء، باستعمال الأفلام العادية (أسود وأبيض) أو الملونة.فقد كانت المصادر الفوتوغرافية حتى وقت قريب هي الوسيلة الوحيدة التي يمكن استخدامها للحصول على معلومات جوية وهي لا تزال تلعب دوراً هاماً ضمن مصادر التحسس النائي المستعملة في الوقت الحاضر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وتجهز آلات التحسس الفوتوغرافية بأفلام أبيض وأسود أو ملونة وكلا النوعين يستشعر الأشعة المرئية فقط ، أي إنها تسجل ىالانعكاسات التي تراها العين البشرية .إلا ان ما تستطيع أن تراه العين البشرية مباشرة دون الاستعانة بوسائل أخرى يعتبر جزءاً صغيراً جداً من الطيف الكهرومغناطيسي، إذ إن الطيف المرئي يقع بين (0.4 إلى أقل من 0.8 مايكرومتر) حيث يشمل الأشعة البنفسجية ، الزرقاء، الخضراء، الصفراء، البرتقالية والحمراء .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108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srcRect l="27367" t="21682" r="33697" b="22788"/>
          <a:stretch/>
        </p:blipFill>
        <p:spPr bwMode="auto">
          <a:xfrm>
            <a:off x="0" y="2385060"/>
            <a:ext cx="9143999" cy="4472940"/>
          </a:xfrm>
          <a:prstGeom prst="rect">
            <a:avLst/>
          </a:prstGeom>
          <a:ln>
            <a:noFill/>
          </a:ln>
          <a:extLst>
            <a:ext uri="{53640926-AAD7-44D8-BBD7-CCE9431645EC}">
              <a14:shadowObscured xmlns:a14="http://schemas.microsoft.com/office/drawing/2010/main"/>
            </a:ext>
          </a:extLst>
        </p:spPr>
      </p:pic>
      <p:sp>
        <p:nvSpPr>
          <p:cNvPr id="4" name="مستطيل 3"/>
          <p:cNvSpPr/>
          <p:nvPr/>
        </p:nvSpPr>
        <p:spPr>
          <a:xfrm>
            <a:off x="2499958" y="1052736"/>
            <a:ext cx="6392521" cy="461665"/>
          </a:xfrm>
          <a:prstGeom prst="rect">
            <a:avLst/>
          </a:prstGeom>
        </p:spPr>
        <p:txBody>
          <a:bodyPr wrap="square">
            <a:spAutoFit/>
          </a:bodyPr>
          <a:lstStyle/>
          <a:p>
            <a:r>
              <a:rPr lang="ar-IQ" sz="2400" b="1" dirty="0"/>
              <a:t>وهكذا ايضا تدمج الالوان الرئسية مع الثالثية ...الخ </a:t>
            </a:r>
          </a:p>
        </p:txBody>
      </p:sp>
    </p:spTree>
    <p:extLst>
      <p:ext uri="{BB962C8B-B14F-4D97-AF65-F5344CB8AC3E}">
        <p14:creationId xmlns:p14="http://schemas.microsoft.com/office/powerpoint/2010/main" val="3727605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801358"/>
            <a:ext cx="8784976" cy="4596130"/>
          </a:xfrm>
          <a:prstGeom prst="rect">
            <a:avLst/>
          </a:prstGeom>
        </p:spPr>
        <p:txBody>
          <a:bodyPr wrap="square">
            <a:spAutoFit/>
          </a:bodyPr>
          <a:lstStyle/>
          <a:p>
            <a:pPr algn="just">
              <a:lnSpc>
                <a:spcPct val="115000"/>
              </a:lnSpc>
              <a:spcAft>
                <a:spcPts val="1000"/>
              </a:spcAft>
            </a:pPr>
            <a:r>
              <a:rPr lang="ar-IQ" sz="2400" dirty="0">
                <a:solidFill>
                  <a:srgbClr val="FF0000"/>
                </a:solidFill>
                <a:latin typeface="Times New Roman"/>
                <a:ea typeface="Calibri"/>
                <a:cs typeface="Arabic Transparent"/>
              </a:rPr>
              <a:t>رغم ان جميع الأفلام المستخدمة في المصادر الفوتوغرافية يمكن وضعها في فئتين رئيستين هما الأفلام البانكروماتية الأبيض والأسود ، والأفلام الملونة ، إلا اننا ولغرض التوضيح سنقسم الأفلام المستعملة في وسائل التحسس النائي الفوتوغرافية إلى خمسة أنواع </a:t>
            </a:r>
            <a:r>
              <a:rPr lang="ar-IQ" sz="2400" b="1" dirty="0" smtClean="0">
                <a:solidFill>
                  <a:srgbClr val="FF0000"/>
                </a:solidFill>
                <a:latin typeface="Times New Roman"/>
                <a:ea typeface="Calibri"/>
                <a:cs typeface="Arabic Transparent"/>
              </a:rPr>
              <a:t>الأفلام </a:t>
            </a:r>
            <a:r>
              <a:rPr lang="ar-IQ" sz="2400" b="1" dirty="0">
                <a:solidFill>
                  <a:srgbClr val="FF0000"/>
                </a:solidFill>
                <a:latin typeface="Times New Roman"/>
                <a:ea typeface="Calibri"/>
                <a:cs typeface="Arabic Transparent"/>
              </a:rPr>
              <a:t>العادية أبيض وأسود :</a:t>
            </a:r>
            <a:endParaRPr lang="en-US" b="1"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وهذه الأفلام تعرف باسم الأفلام البانكروماتية </a:t>
            </a:r>
            <a:r>
              <a:rPr lang="en-US" sz="2400" dirty="0">
                <a:solidFill>
                  <a:srgbClr val="FF0000"/>
                </a:solidFill>
                <a:latin typeface="Times New Roman"/>
                <a:ea typeface="Calibri"/>
                <a:cs typeface="Arabic Transparent"/>
              </a:rPr>
              <a:t>Panchromatic</a:t>
            </a:r>
            <a:r>
              <a:rPr lang="ar-IQ" sz="2400" dirty="0">
                <a:solidFill>
                  <a:srgbClr val="FF0000"/>
                </a:solidFill>
                <a:latin typeface="Times New Roman"/>
                <a:ea typeface="Calibri"/>
                <a:cs typeface="Arabic Transparent"/>
              </a:rPr>
              <a:t> أي أفلام حساسة لجميع ألوان الطيف المرئية في نطاق الموجات مابين 0.39- 0.72 مايكرومتر تقريبا.  وهناك نوعان من هذه الافلام هما : </a:t>
            </a:r>
            <a:endParaRPr lang="en-US" dirty="0">
              <a:solidFill>
                <a:srgbClr val="FF0000"/>
              </a:solidFill>
              <a:latin typeface="Calibri"/>
              <a:ea typeface="Calibri"/>
              <a:cs typeface="Arial"/>
            </a:endParaRPr>
          </a:p>
          <a:p>
            <a:pPr marL="342900" lvl="0" indent="-342900" algn="just">
              <a:lnSpc>
                <a:spcPct val="115000"/>
              </a:lnSpc>
              <a:buFont typeface="+mj-cs"/>
              <a:buAutoNum type="arabic1Minus"/>
            </a:pPr>
            <a:r>
              <a:rPr lang="ar-IQ" sz="2400" dirty="0">
                <a:solidFill>
                  <a:srgbClr val="FF0000"/>
                </a:solidFill>
                <a:latin typeface="Times New Roman"/>
                <a:ea typeface="Calibri"/>
                <a:cs typeface="Arabic Transparent"/>
              </a:rPr>
              <a:t>فلم الخرائط </a:t>
            </a:r>
            <a:r>
              <a:rPr lang="en-US" sz="2400" dirty="0">
                <a:solidFill>
                  <a:srgbClr val="FF0000"/>
                </a:solidFill>
                <a:latin typeface="Times New Roman"/>
                <a:ea typeface="Calibri"/>
                <a:cs typeface="Arabic Transparent"/>
              </a:rPr>
              <a:t>Mapping Film</a:t>
            </a:r>
            <a:r>
              <a:rPr lang="ar-IQ" sz="2400" dirty="0">
                <a:solidFill>
                  <a:srgbClr val="FF0000"/>
                </a:solidFill>
                <a:latin typeface="Times New Roman"/>
                <a:ea typeface="Calibri"/>
                <a:cs typeface="Arabic Transparent"/>
              </a:rPr>
              <a:t> : والذي له حساسية لجميع الموجات المرئية.</a:t>
            </a:r>
            <a:endParaRPr lang="en-US" dirty="0">
              <a:solidFill>
                <a:srgbClr val="FF0000"/>
              </a:solidFill>
              <a:latin typeface="Calibri"/>
              <a:ea typeface="Calibri"/>
              <a:cs typeface="Arial"/>
            </a:endParaRPr>
          </a:p>
          <a:p>
            <a:pPr marL="342900" lvl="0" indent="-342900" algn="just">
              <a:lnSpc>
                <a:spcPct val="115000"/>
              </a:lnSpc>
              <a:spcAft>
                <a:spcPts val="1000"/>
              </a:spcAft>
              <a:buFont typeface="+mj-cs"/>
              <a:buAutoNum type="arabic1Minus"/>
            </a:pPr>
            <a:r>
              <a:rPr lang="ar-IQ" sz="2400" dirty="0">
                <a:solidFill>
                  <a:srgbClr val="FF0000"/>
                </a:solidFill>
                <a:latin typeface="Times New Roman"/>
                <a:ea typeface="Calibri"/>
                <a:cs typeface="Arabic Transparent"/>
              </a:rPr>
              <a:t>فلم التجسس </a:t>
            </a:r>
            <a:r>
              <a:rPr lang="en-US" sz="2400" dirty="0">
                <a:solidFill>
                  <a:srgbClr val="FF0000"/>
                </a:solidFill>
                <a:latin typeface="Times New Roman"/>
                <a:ea typeface="Calibri"/>
                <a:cs typeface="Arabic Transparent"/>
              </a:rPr>
              <a:t>Reconnaissance</a:t>
            </a:r>
            <a:r>
              <a:rPr lang="ar-IQ" sz="2400" dirty="0">
                <a:solidFill>
                  <a:srgbClr val="FF0000"/>
                </a:solidFill>
                <a:latin typeface="Times New Roman"/>
                <a:ea typeface="Calibri"/>
                <a:cs typeface="Arabic Transparent"/>
              </a:rPr>
              <a:t> : والذي ألغى الحساسية لنطاق الموجات الزرقاء لتقليص تاثير التشتت الجوي .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397422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9512" y="164260"/>
            <a:ext cx="8640960" cy="5998565"/>
          </a:xfrm>
          <a:prstGeom prst="rect">
            <a:avLst/>
          </a:prstGeom>
        </p:spPr>
        <p:txBody>
          <a:bodyPr wrap="square">
            <a:spAutoFit/>
          </a:bodyPr>
          <a:lstStyle/>
          <a:p>
            <a:pPr algn="just">
              <a:lnSpc>
                <a:spcPct val="115000"/>
              </a:lnSpc>
              <a:spcAft>
                <a:spcPts val="1000"/>
              </a:spcAft>
            </a:pPr>
            <a:r>
              <a:rPr lang="ar-IQ" sz="2400" dirty="0">
                <a:solidFill>
                  <a:srgbClr val="FF0000"/>
                </a:solidFill>
                <a:latin typeface="Times New Roman"/>
                <a:ea typeface="Calibri"/>
                <a:cs typeface="Arabic Transparent"/>
              </a:rPr>
              <a:t>وتمتاز الصور البانكروماتية عن باقي الأنواع الفوتوغرافية بما يلي :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توفر الصور الجوية الأبيض والأسود في جميع أنحاء العالم ، إذ تستعمل بكثرة في إنتاج الخرائط الطبوغرافية، وبالتالي تتوفر للمستخدمين الآخرين عن طريق المؤسسات التجارية وهيئات التخطيط ومراكز التوزيع الآخرى .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ملاءمتها من الناحية الهندسية لغرض إنتاج الخرائط .</a:t>
            </a:r>
            <a:endParaRPr lang="en-US" dirty="0">
              <a:solidFill>
                <a:srgbClr val="FF0000"/>
              </a:solidFill>
              <a:latin typeface="Calibri"/>
              <a:ea typeface="Calibri"/>
              <a:cs typeface="Arial"/>
            </a:endParaRPr>
          </a:p>
          <a:p>
            <a:pPr marL="342900" lvl="0" indent="-342900" algn="just">
              <a:lnSpc>
                <a:spcPct val="115000"/>
              </a:lnSpc>
              <a:spcAft>
                <a:spcPts val="1000"/>
              </a:spcAft>
              <a:buFont typeface="+mj-lt"/>
              <a:buAutoNum type="arabicPeriod"/>
            </a:pPr>
            <a:r>
              <a:rPr lang="ar-IQ" sz="2400" dirty="0">
                <a:solidFill>
                  <a:srgbClr val="FF0000"/>
                </a:solidFill>
                <a:latin typeface="Times New Roman"/>
                <a:ea typeface="Calibri"/>
                <a:cs typeface="Arabic Transparent"/>
              </a:rPr>
              <a:t>قلة تكاليفها للتصوير والإنتاج، كما ان تحليلها أو تميزها المكاني </a:t>
            </a:r>
            <a:r>
              <a:rPr lang="en-US" sz="2400" dirty="0">
                <a:solidFill>
                  <a:srgbClr val="FF0000"/>
                </a:solidFill>
                <a:latin typeface="Times New Roman"/>
                <a:ea typeface="Calibri"/>
                <a:cs typeface="Arabic Transparent"/>
              </a:rPr>
              <a:t>Spatial Resolution</a:t>
            </a:r>
            <a:r>
              <a:rPr lang="ar-IQ" sz="2400" dirty="0">
                <a:solidFill>
                  <a:srgbClr val="FF0000"/>
                </a:solidFill>
                <a:latin typeface="Times New Roman"/>
                <a:ea typeface="Calibri"/>
                <a:cs typeface="Arabic Transparent"/>
              </a:rPr>
              <a:t> جيد.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وتستعمل الصور البانكروماتية في عدد كبير من العلوم لأغراض كثيرة، منها على سبيل المثال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إنتاج الخرائط لمناطق الكثبان الرملية ورواسب الجليد، والتكوينات الساحلية. </a:t>
            </a:r>
            <a:endParaRPr lang="en-US" dirty="0">
              <a:solidFill>
                <a:srgbClr val="FF0000"/>
              </a:solidFill>
              <a:latin typeface="Calibri"/>
              <a:ea typeface="Calibri"/>
              <a:cs typeface="Arial"/>
            </a:endParaRPr>
          </a:p>
          <a:p>
            <a:pPr marL="342900" lvl="0" indent="-342900" algn="just">
              <a:lnSpc>
                <a:spcPct val="115000"/>
              </a:lnSpc>
              <a:buFont typeface="+mj-lt"/>
              <a:buAutoNum type="arabicPeriod"/>
            </a:pPr>
            <a:r>
              <a:rPr lang="ar-IQ" sz="2400" dirty="0">
                <a:solidFill>
                  <a:srgbClr val="FF0000"/>
                </a:solidFill>
                <a:latin typeface="Times New Roman"/>
                <a:ea typeface="Calibri"/>
                <a:cs typeface="Arabic Transparent"/>
              </a:rPr>
              <a:t>تحديد أنواع المحاصيل الزراعية، أمراض النباتات، وتعرية التربة .</a:t>
            </a:r>
            <a:endParaRPr lang="en-US" dirty="0">
              <a:solidFill>
                <a:srgbClr val="FF0000"/>
              </a:solidFill>
              <a:latin typeface="Calibri"/>
              <a:ea typeface="Calibri"/>
              <a:cs typeface="Arial"/>
            </a:endParaRPr>
          </a:p>
          <a:p>
            <a:pPr marL="342900" lvl="0" indent="-342900" algn="just">
              <a:lnSpc>
                <a:spcPct val="115000"/>
              </a:lnSpc>
              <a:spcAft>
                <a:spcPts val="1000"/>
              </a:spcAft>
              <a:buFont typeface="+mj-lt"/>
              <a:buAutoNum type="arabicPeriod"/>
            </a:pPr>
            <a:r>
              <a:rPr lang="ar-IQ" sz="2400" dirty="0">
                <a:solidFill>
                  <a:srgbClr val="FF0000"/>
                </a:solidFill>
                <a:latin typeface="Times New Roman"/>
                <a:ea typeface="Calibri"/>
                <a:cs typeface="Arabic Transparent"/>
              </a:rPr>
              <a:t>تخطيط المدن، والتخطيط الإقليمي، والدراسات الحضرية </a:t>
            </a:r>
            <a:r>
              <a:rPr lang="ar-IQ" sz="2400" dirty="0" smtClean="0">
                <a:solidFill>
                  <a:srgbClr val="FF0000"/>
                </a:solidFill>
                <a:latin typeface="Times New Roman"/>
                <a:ea typeface="Calibri"/>
                <a:cs typeface="Arabic Transparent"/>
              </a:rPr>
              <a:t>المحدودة </a:t>
            </a:r>
            <a:r>
              <a:rPr lang="ar-IQ" sz="2400" dirty="0">
                <a:solidFill>
                  <a:srgbClr val="FF0000"/>
                </a:solidFill>
                <a:latin typeface="Times New Roman"/>
                <a:ea typeface="Calibri"/>
                <a:cs typeface="Arabic Transparent"/>
              </a:rPr>
              <a:t>مثل الإحصاء السكاني ونمو المدن وامتدادها العمراني ( الشكل 2)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2901261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2"/>
          <a:srcRect l="25376" t="34957" r="26980" b="20574"/>
          <a:stretch/>
        </p:blipFill>
        <p:spPr bwMode="auto">
          <a:xfrm>
            <a:off x="11308" y="0"/>
            <a:ext cx="9241211" cy="5673046"/>
          </a:xfrm>
          <a:prstGeom prst="rect">
            <a:avLst/>
          </a:prstGeom>
          <a:ln>
            <a:noFill/>
          </a:ln>
          <a:extLst>
            <a:ext uri="{53640926-AAD7-44D8-BBD7-CCE9431645EC}">
              <a14:shadowObscured xmlns:a14="http://schemas.microsoft.com/office/drawing/2010/main"/>
            </a:ext>
          </a:extLst>
        </p:spPr>
      </p:pic>
      <p:sp>
        <p:nvSpPr>
          <p:cNvPr id="3" name="مستطيل 2"/>
          <p:cNvSpPr/>
          <p:nvPr/>
        </p:nvSpPr>
        <p:spPr>
          <a:xfrm>
            <a:off x="1835696" y="5949280"/>
            <a:ext cx="5064207" cy="523220"/>
          </a:xfrm>
          <a:prstGeom prst="rect">
            <a:avLst/>
          </a:prstGeom>
        </p:spPr>
        <p:txBody>
          <a:bodyPr wrap="none">
            <a:spAutoFit/>
          </a:bodyPr>
          <a:lstStyle/>
          <a:p>
            <a:r>
              <a:rPr lang="ar-IQ" sz="2800" dirty="0">
                <a:latin typeface="Times New Roman"/>
                <a:ea typeface="Calibri"/>
                <a:cs typeface="Arabic Transparent"/>
              </a:rPr>
              <a:t>شكل (2) ملعب على الصورة البانكروماتية</a:t>
            </a:r>
            <a:endParaRPr lang="ar-IQ" sz="2800" dirty="0"/>
          </a:p>
        </p:txBody>
      </p:sp>
    </p:spTree>
    <p:extLst>
      <p:ext uri="{BB962C8B-B14F-4D97-AF65-F5344CB8AC3E}">
        <p14:creationId xmlns:p14="http://schemas.microsoft.com/office/powerpoint/2010/main" val="286873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0" y="36020"/>
            <a:ext cx="8892480" cy="6679777"/>
          </a:xfrm>
          <a:prstGeom prst="rect">
            <a:avLst/>
          </a:prstGeom>
        </p:spPr>
        <p:txBody>
          <a:bodyPr wrap="square">
            <a:spAutoFit/>
          </a:bodyPr>
          <a:lstStyle/>
          <a:p>
            <a:pPr algn="just">
              <a:lnSpc>
                <a:spcPct val="115000"/>
              </a:lnSpc>
              <a:spcAft>
                <a:spcPts val="1000"/>
              </a:spcAft>
            </a:pPr>
            <a:r>
              <a:rPr lang="ar-IQ" sz="2400" b="1" dirty="0">
                <a:solidFill>
                  <a:srgbClr val="FF0000"/>
                </a:solidFill>
                <a:latin typeface="Times New Roman"/>
                <a:ea typeface="Calibri"/>
                <a:cs typeface="Arabic Transparent"/>
              </a:rPr>
              <a:t>الأفلام تحت الحمراء أبيض وأسود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تشبه الأفلام الحساسة للأشعة تحت الحمراء القريبة أبيض وأسود خصائص الأفلام البانكروماتية، والاختلاف الرئيس هو حساسيتها الطيفية التي تمتد أكثر من الموجات المرئية إلى الموجات بطول حوالي 1 مايكرومتر في نطاق الأشعة دون او تحت الحمراء القريبة . وهذا الفلم يمكن ان يستخدم بطريقتين :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الطريقة الأولى : استخدام مرشح لتسجيل الموجات الحمراء القريبة.</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الطريقة الثانية : استخدام مرشحات لتسجيل الموجات المرئية وتحت الحمراء القريبة .</a:t>
            </a:r>
            <a:endParaRPr lang="en-US" dirty="0">
              <a:solidFill>
                <a:srgbClr val="FF0000"/>
              </a:solidFill>
              <a:latin typeface="Calibri"/>
              <a:ea typeface="Calibri"/>
              <a:cs typeface="Arial"/>
            </a:endParaRPr>
          </a:p>
          <a:p>
            <a:pPr algn="just">
              <a:lnSpc>
                <a:spcPct val="115000"/>
              </a:lnSpc>
              <a:spcAft>
                <a:spcPts val="1000"/>
              </a:spcAft>
            </a:pPr>
            <a:r>
              <a:rPr lang="ar-IQ" sz="2400" dirty="0">
                <a:solidFill>
                  <a:srgbClr val="FF0000"/>
                </a:solidFill>
                <a:latin typeface="Times New Roman"/>
                <a:ea typeface="Calibri"/>
                <a:cs typeface="Arabic Transparent"/>
              </a:rPr>
              <a:t> ومن مميزات هذا النوع من الصور :</a:t>
            </a:r>
            <a:endParaRPr lang="en-US" dirty="0">
              <a:solidFill>
                <a:srgbClr val="FF0000"/>
              </a:solidFill>
              <a:latin typeface="Calibri"/>
              <a:ea typeface="Calibri"/>
              <a:cs typeface="Arial"/>
            </a:endParaRPr>
          </a:p>
          <a:p>
            <a:pPr marL="342900" lvl="0" indent="-342900" algn="just">
              <a:lnSpc>
                <a:spcPct val="115000"/>
              </a:lnSpc>
              <a:buFont typeface="+mj-cs"/>
              <a:buAutoNum type="arabic1Minus"/>
            </a:pPr>
            <a:r>
              <a:rPr lang="ar-IQ" sz="2400" dirty="0">
                <a:solidFill>
                  <a:srgbClr val="FF0000"/>
                </a:solidFill>
                <a:latin typeface="Times New Roman"/>
                <a:ea typeface="Calibri"/>
                <a:cs typeface="Arabic Transparent"/>
              </a:rPr>
              <a:t>قدرتها على اختراق الضباب </a:t>
            </a:r>
            <a:r>
              <a:rPr lang="en-US" sz="2400" dirty="0">
                <a:solidFill>
                  <a:srgbClr val="FF0000"/>
                </a:solidFill>
                <a:latin typeface="Times New Roman"/>
                <a:ea typeface="Calibri"/>
                <a:cs typeface="Arabic Transparent"/>
              </a:rPr>
              <a:t>Haze</a:t>
            </a:r>
            <a:r>
              <a:rPr lang="ar-IQ" sz="2400" dirty="0">
                <a:solidFill>
                  <a:srgbClr val="FF0000"/>
                </a:solidFill>
                <a:latin typeface="Times New Roman"/>
                <a:ea typeface="Calibri"/>
                <a:cs typeface="Arabic Transparent"/>
              </a:rPr>
              <a:t> .</a:t>
            </a:r>
            <a:endParaRPr lang="en-US" dirty="0">
              <a:solidFill>
                <a:srgbClr val="FF0000"/>
              </a:solidFill>
              <a:latin typeface="Calibri"/>
              <a:ea typeface="Calibri"/>
              <a:cs typeface="Arial"/>
            </a:endParaRPr>
          </a:p>
          <a:p>
            <a:pPr marL="342900" lvl="0" indent="-342900" algn="just">
              <a:lnSpc>
                <a:spcPct val="115000"/>
              </a:lnSpc>
              <a:buFont typeface="+mj-cs"/>
              <a:buAutoNum type="arabic1Minus"/>
            </a:pPr>
            <a:r>
              <a:rPr lang="ar-IQ" sz="2400" dirty="0">
                <a:solidFill>
                  <a:srgbClr val="FF0000"/>
                </a:solidFill>
                <a:latin typeface="Times New Roman"/>
                <a:ea typeface="Calibri"/>
                <a:cs typeface="Arabic Transparent"/>
              </a:rPr>
              <a:t>يحدث الانعكاس الأكبر من النباتات في نطاق الموجات الحمراء مع أن هذا ليس دائما ميزة.  </a:t>
            </a:r>
            <a:endParaRPr lang="en-US" dirty="0">
              <a:solidFill>
                <a:srgbClr val="FF0000"/>
              </a:solidFill>
              <a:latin typeface="Calibri"/>
              <a:ea typeface="Calibri"/>
              <a:cs typeface="Arial"/>
            </a:endParaRPr>
          </a:p>
          <a:p>
            <a:pPr marL="342900" lvl="0" indent="-342900" algn="just">
              <a:lnSpc>
                <a:spcPct val="115000"/>
              </a:lnSpc>
              <a:spcAft>
                <a:spcPts val="1000"/>
              </a:spcAft>
              <a:buFont typeface="+mj-cs"/>
              <a:buAutoNum type="arabic1Minus"/>
            </a:pPr>
            <a:r>
              <a:rPr lang="ar-IQ" sz="2400" dirty="0">
                <a:solidFill>
                  <a:srgbClr val="FF0000"/>
                </a:solidFill>
                <a:latin typeface="Times New Roman"/>
                <a:ea typeface="Calibri"/>
                <a:cs typeface="Arabic Transparent"/>
              </a:rPr>
              <a:t>أن المياه تمتص الأشعة تحت الحمراء ، وهذا يدل إلى ظهور المياه بلون داكن في الصور الجوية تحت الحمراء .لذا فإن هذا النوع من الصور ذو فائدة كبيرة لتحديد مناطق التقاء المياه مع اليابسة. </a:t>
            </a:r>
            <a:endParaRPr lang="en-US" dirty="0">
              <a:solidFill>
                <a:srgbClr val="FF0000"/>
              </a:solidFill>
              <a:effectLst/>
              <a:latin typeface="Calibri"/>
              <a:ea typeface="Calibri"/>
              <a:cs typeface="Arial"/>
            </a:endParaRPr>
          </a:p>
        </p:txBody>
      </p:sp>
    </p:spTree>
    <p:extLst>
      <p:ext uri="{BB962C8B-B14F-4D97-AF65-F5344CB8AC3E}">
        <p14:creationId xmlns:p14="http://schemas.microsoft.com/office/powerpoint/2010/main" val="29147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1520" y="548680"/>
            <a:ext cx="8712968" cy="5883662"/>
          </a:xfrm>
          <a:prstGeom prst="rect">
            <a:avLst/>
          </a:prstGeom>
        </p:spPr>
        <p:txBody>
          <a:bodyPr wrap="square">
            <a:spAutoFit/>
          </a:bodyPr>
          <a:lstStyle/>
          <a:p>
            <a:pPr algn="just">
              <a:lnSpc>
                <a:spcPct val="115000"/>
              </a:lnSpc>
              <a:spcAft>
                <a:spcPts val="1000"/>
              </a:spcAft>
            </a:pPr>
            <a:r>
              <a:rPr lang="ar-IQ" sz="3200" dirty="0">
                <a:solidFill>
                  <a:srgbClr val="FF0000"/>
                </a:solidFill>
                <a:latin typeface="Times New Roman"/>
                <a:ea typeface="Calibri"/>
                <a:cs typeface="Arabic Transparent"/>
              </a:rPr>
              <a:t>الاستخدامات : </a:t>
            </a:r>
            <a:endParaRPr lang="en-US" sz="2400" dirty="0">
              <a:solidFill>
                <a:srgbClr val="FF0000"/>
              </a:solidFill>
              <a:latin typeface="Calibri"/>
              <a:ea typeface="Calibri"/>
              <a:cs typeface="Arial"/>
            </a:endParaRPr>
          </a:p>
          <a:p>
            <a:pPr marL="342900" lvl="0" indent="-342900" algn="just">
              <a:lnSpc>
                <a:spcPct val="115000"/>
              </a:lnSpc>
              <a:buFont typeface="+mj-lt"/>
              <a:buAutoNum type="arabicPeriod"/>
            </a:pPr>
            <a:r>
              <a:rPr lang="ar-IQ" sz="3200" dirty="0">
                <a:solidFill>
                  <a:srgbClr val="FF0000"/>
                </a:solidFill>
                <a:latin typeface="Times New Roman"/>
                <a:ea typeface="Calibri"/>
                <a:cs typeface="Arabic Transparent"/>
              </a:rPr>
              <a:t>في دراسات النباتات لتحديد أنواع المحاصيل ، والمحاصيل المريضة، وإعداد خرائط الغابات والنباتات شبه الطبيعية .</a:t>
            </a:r>
            <a:endParaRPr lang="en-US" sz="2400" dirty="0">
              <a:solidFill>
                <a:srgbClr val="FF0000"/>
              </a:solidFill>
              <a:latin typeface="Calibri"/>
              <a:ea typeface="Calibri"/>
              <a:cs typeface="Arial"/>
            </a:endParaRPr>
          </a:p>
          <a:p>
            <a:pPr marL="342900" lvl="0" indent="-342900" algn="just">
              <a:lnSpc>
                <a:spcPct val="115000"/>
              </a:lnSpc>
              <a:buFont typeface="+mj-lt"/>
              <a:buAutoNum type="arabicPeriod"/>
            </a:pPr>
            <a:r>
              <a:rPr lang="ar-IQ" sz="3200" dirty="0">
                <a:solidFill>
                  <a:srgbClr val="FF0000"/>
                </a:solidFill>
                <a:latin typeface="Times New Roman"/>
                <a:ea typeface="Calibri"/>
                <a:cs typeface="Arabic Transparent"/>
              </a:rPr>
              <a:t>دراسة وإعداد خرائط رطوبة التربة في الحقول الزراعية .</a:t>
            </a:r>
            <a:endParaRPr lang="en-US" sz="2400" dirty="0">
              <a:solidFill>
                <a:srgbClr val="FF0000"/>
              </a:solidFill>
              <a:latin typeface="Calibri"/>
              <a:ea typeface="Calibri"/>
              <a:cs typeface="Arial"/>
            </a:endParaRPr>
          </a:p>
          <a:p>
            <a:pPr marL="342900" lvl="0" indent="-342900" algn="just">
              <a:lnSpc>
                <a:spcPct val="115000"/>
              </a:lnSpc>
              <a:buFont typeface="+mj-lt"/>
              <a:buAutoNum type="arabicPeriod"/>
            </a:pPr>
            <a:r>
              <a:rPr lang="ar-IQ" sz="3200" dirty="0">
                <a:solidFill>
                  <a:srgbClr val="FF0000"/>
                </a:solidFill>
                <a:latin typeface="Times New Roman"/>
                <a:ea typeface="Calibri"/>
                <a:cs typeface="Arabic Transparent"/>
              </a:rPr>
              <a:t>مراقبة زحف الكثبان الرملية الجافة على مناطق التربة الرطبة .</a:t>
            </a:r>
            <a:endParaRPr lang="en-US" sz="2400" dirty="0">
              <a:solidFill>
                <a:srgbClr val="FF0000"/>
              </a:solidFill>
              <a:latin typeface="Calibri"/>
              <a:ea typeface="Calibri"/>
              <a:cs typeface="Arial"/>
            </a:endParaRPr>
          </a:p>
          <a:p>
            <a:pPr marL="342900" lvl="0" indent="-342900" algn="just">
              <a:lnSpc>
                <a:spcPct val="115000"/>
              </a:lnSpc>
              <a:buFont typeface="+mj-lt"/>
              <a:buAutoNum type="arabicPeriod"/>
            </a:pPr>
            <a:r>
              <a:rPr lang="ar-IQ" sz="3200" dirty="0">
                <a:solidFill>
                  <a:srgbClr val="FF0000"/>
                </a:solidFill>
                <a:latin typeface="Times New Roman"/>
                <a:ea typeface="Calibri"/>
                <a:cs typeface="Arabic Transparent"/>
              </a:rPr>
              <a:t>تحديد مناطق تعرية التربة .</a:t>
            </a:r>
            <a:endParaRPr lang="en-US" sz="2400" dirty="0">
              <a:solidFill>
                <a:srgbClr val="FF0000"/>
              </a:solidFill>
              <a:latin typeface="Calibri"/>
              <a:ea typeface="Calibri"/>
              <a:cs typeface="Arial"/>
            </a:endParaRPr>
          </a:p>
          <a:p>
            <a:pPr marL="342900" lvl="0" indent="-342900" algn="just">
              <a:lnSpc>
                <a:spcPct val="115000"/>
              </a:lnSpc>
              <a:buFont typeface="+mj-lt"/>
              <a:buAutoNum type="arabicPeriod"/>
            </a:pPr>
            <a:r>
              <a:rPr lang="ar-IQ" sz="3200" dirty="0">
                <a:solidFill>
                  <a:srgbClr val="FF0000"/>
                </a:solidFill>
                <a:latin typeface="Times New Roman"/>
                <a:ea typeface="Calibri"/>
                <a:cs typeface="Arabic Transparent"/>
              </a:rPr>
              <a:t>إعداد خرائط المواقع الأثرية .</a:t>
            </a:r>
            <a:endParaRPr lang="en-US" sz="2400" dirty="0">
              <a:solidFill>
                <a:srgbClr val="FF0000"/>
              </a:solidFill>
              <a:latin typeface="Calibri"/>
              <a:ea typeface="Calibri"/>
              <a:cs typeface="Arial"/>
            </a:endParaRPr>
          </a:p>
          <a:p>
            <a:pPr marL="342900" lvl="0" indent="-342900" algn="just">
              <a:lnSpc>
                <a:spcPct val="115000"/>
              </a:lnSpc>
              <a:spcAft>
                <a:spcPts val="1000"/>
              </a:spcAft>
              <a:buFont typeface="+mj-lt"/>
              <a:buAutoNum type="arabicPeriod"/>
            </a:pPr>
            <a:r>
              <a:rPr lang="ar-IQ" sz="3200" dirty="0">
                <a:solidFill>
                  <a:srgbClr val="FF0000"/>
                </a:solidFill>
                <a:latin typeface="Times New Roman"/>
                <a:ea typeface="Calibri"/>
                <a:cs typeface="Arabic Transparent"/>
              </a:rPr>
              <a:t>تحديد فروع الأنهار وقنوات المياه والمستنقعات وحدود الشواطىء وغيرها من الأجسام المائية (شكل 3و4) . </a:t>
            </a:r>
            <a:endParaRPr lang="en-US" sz="24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207867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rotWithShape="1">
          <a:blip r:embed="rId3"/>
          <a:srcRect l="34888" t="24043" r="36620" b="40307"/>
          <a:stretch/>
        </p:blipFill>
        <p:spPr bwMode="auto">
          <a:xfrm>
            <a:off x="586854" y="185738"/>
            <a:ext cx="7699896" cy="2157412"/>
          </a:xfrm>
          <a:prstGeom prst="rect">
            <a:avLst/>
          </a:prstGeom>
          <a:ln>
            <a:solidFill>
              <a:schemeClr val="tx1"/>
            </a:solidFill>
          </a:ln>
          <a:extLst>
            <a:ext uri="{53640926-AAD7-44D8-BBD7-CCE9431645EC}">
              <a14:shadowObscured xmlns:a14="http://schemas.microsoft.com/office/drawing/2010/main"/>
            </a:ext>
          </a:extLst>
        </p:spPr>
      </p:pic>
      <p:pic>
        <p:nvPicPr>
          <p:cNvPr id="3" name="صورة 2"/>
          <p:cNvPicPr/>
          <p:nvPr/>
        </p:nvPicPr>
        <p:blipFill rotWithShape="1">
          <a:blip r:embed="rId4"/>
          <a:srcRect l="30680" t="31821" r="31692" b="21270"/>
          <a:stretch/>
        </p:blipFill>
        <p:spPr bwMode="auto">
          <a:xfrm>
            <a:off x="682388" y="3429001"/>
            <a:ext cx="7747237" cy="2664296"/>
          </a:xfrm>
          <a:prstGeom prst="rect">
            <a:avLst/>
          </a:prstGeom>
          <a:ln>
            <a:solidFill>
              <a:schemeClr val="tx1"/>
            </a:solidFill>
          </a:ln>
          <a:extLst>
            <a:ext uri="{53640926-AAD7-44D8-BBD7-CCE9431645EC}">
              <a14:shadowObscured xmlns:a14="http://schemas.microsoft.com/office/drawing/2010/main"/>
            </a:ext>
          </a:extLst>
        </p:spPr>
      </p:pic>
      <p:sp>
        <p:nvSpPr>
          <p:cNvPr id="4" name="مستطيل 3"/>
          <p:cNvSpPr/>
          <p:nvPr/>
        </p:nvSpPr>
        <p:spPr>
          <a:xfrm>
            <a:off x="2791705" y="2704773"/>
            <a:ext cx="3560590" cy="434734"/>
          </a:xfrm>
          <a:prstGeom prst="rect">
            <a:avLst/>
          </a:prstGeom>
        </p:spPr>
        <p:txBody>
          <a:bodyPr wrap="none">
            <a:spAutoFit/>
          </a:bodyPr>
          <a:lstStyle/>
          <a:p>
            <a:pPr algn="ctr">
              <a:lnSpc>
                <a:spcPct val="115000"/>
              </a:lnSpc>
              <a:spcAft>
                <a:spcPts val="1000"/>
              </a:spcAft>
            </a:pPr>
            <a:r>
              <a:rPr lang="ar-IQ" sz="2000" dirty="0">
                <a:solidFill>
                  <a:srgbClr val="FF0000"/>
                </a:solidFill>
                <a:latin typeface="Times New Roman"/>
                <a:ea typeface="Calibri"/>
                <a:cs typeface="Arabic Transparent"/>
              </a:rPr>
              <a:t>شكل(3) صورة بانكروماتية أبيض وأسود</a:t>
            </a:r>
            <a:endParaRPr lang="en-US" sz="1600" dirty="0">
              <a:solidFill>
                <a:srgbClr val="FF0000"/>
              </a:solidFill>
              <a:effectLst/>
              <a:latin typeface="Calibri"/>
              <a:ea typeface="Calibri"/>
              <a:cs typeface="Arial"/>
            </a:endParaRPr>
          </a:p>
        </p:txBody>
      </p:sp>
      <p:sp>
        <p:nvSpPr>
          <p:cNvPr id="5" name="مستطيل 4"/>
          <p:cNvSpPr/>
          <p:nvPr/>
        </p:nvSpPr>
        <p:spPr>
          <a:xfrm>
            <a:off x="1763688" y="6298738"/>
            <a:ext cx="6377905" cy="434734"/>
          </a:xfrm>
          <a:prstGeom prst="rect">
            <a:avLst/>
          </a:prstGeom>
        </p:spPr>
        <p:txBody>
          <a:bodyPr wrap="square">
            <a:spAutoFit/>
          </a:bodyPr>
          <a:lstStyle/>
          <a:p>
            <a:pPr algn="ctr">
              <a:lnSpc>
                <a:spcPct val="115000"/>
              </a:lnSpc>
              <a:spcAft>
                <a:spcPts val="1000"/>
              </a:spcAft>
            </a:pPr>
            <a:r>
              <a:rPr lang="ar-IQ" sz="2000" dirty="0">
                <a:solidFill>
                  <a:srgbClr val="FF0000"/>
                </a:solidFill>
                <a:latin typeface="Times New Roman"/>
                <a:ea typeface="Calibri"/>
                <a:cs typeface="Arabic Transparent"/>
              </a:rPr>
              <a:t>شكل(4) صورة حساسة لاشعة دون او تحت الحمراء القريبة أبيض وأسود</a:t>
            </a:r>
            <a:endParaRPr lang="en-US" sz="1600" dirty="0">
              <a:solidFill>
                <a:srgbClr val="FF0000"/>
              </a:solidFill>
              <a:effectLst/>
              <a:latin typeface="Calibri"/>
              <a:ea typeface="Calibri"/>
              <a:cs typeface="Arial"/>
            </a:endParaRPr>
          </a:p>
        </p:txBody>
      </p:sp>
    </p:spTree>
    <p:extLst>
      <p:ext uri="{BB962C8B-B14F-4D97-AF65-F5344CB8AC3E}">
        <p14:creationId xmlns:p14="http://schemas.microsoft.com/office/powerpoint/2010/main" val="363640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198</TotalTime>
  <Words>2017</Words>
  <Application>Microsoft Office PowerPoint</Application>
  <PresentationFormat>عرض على الشاشة (3:4)‏</PresentationFormat>
  <Paragraphs>106</Paragraphs>
  <Slides>30</Slides>
  <Notes>4</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تدفق</vt:lpstr>
      <vt:lpstr>مصادر المعلومات في التحسس النائي مقدمة يمكن أن نميز اليوم بين مصادر المعلومات في التحسس النائي على أساس طريقة التحسس، إذ نقسم مصادر التحسس النائي إلى قسمين :الأول المصادر الفوتوغرافية، والثاني المصادر غير الفوتوغرافية كما في الشكل (1)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ALDHILL</cp:lastModifiedBy>
  <cp:revision>19</cp:revision>
  <dcterms:created xsi:type="dcterms:W3CDTF">2016-03-05T15:53:34Z</dcterms:created>
  <dcterms:modified xsi:type="dcterms:W3CDTF">2020-05-14T11:43:34Z</dcterms:modified>
</cp:coreProperties>
</file>